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4"/>
  </p:notesMasterIdLst>
  <p:handoutMasterIdLst>
    <p:handoutMasterId r:id="rId25"/>
  </p:handoutMasterIdLst>
  <p:sldIdLst>
    <p:sldId id="345" r:id="rId5"/>
    <p:sldId id="342" r:id="rId6"/>
    <p:sldId id="358" r:id="rId7"/>
    <p:sldId id="336" r:id="rId8"/>
    <p:sldId id="337" r:id="rId9"/>
    <p:sldId id="338" r:id="rId10"/>
    <p:sldId id="339" r:id="rId11"/>
    <p:sldId id="258" r:id="rId12"/>
    <p:sldId id="356" r:id="rId13"/>
    <p:sldId id="357" r:id="rId14"/>
    <p:sldId id="341" r:id="rId15"/>
    <p:sldId id="354" r:id="rId16"/>
    <p:sldId id="340" r:id="rId17"/>
    <p:sldId id="348" r:id="rId18"/>
    <p:sldId id="349" r:id="rId19"/>
    <p:sldId id="352" r:id="rId20"/>
    <p:sldId id="346" r:id="rId21"/>
    <p:sldId id="343" r:id="rId22"/>
    <p:sldId id="353"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89" autoAdjust="0"/>
    <p:restoredTop sz="94660"/>
  </p:normalViewPr>
  <p:slideViewPr>
    <p:cSldViewPr snapToGrid="0">
      <p:cViewPr varScale="1">
        <p:scale>
          <a:sx n="86" d="100"/>
          <a:sy n="86" d="100"/>
        </p:scale>
        <p:origin x="379" y="67"/>
      </p:cViewPr>
      <p:guideLst/>
    </p:cSldViewPr>
  </p:slideViewPr>
  <p:notesTextViewPr>
    <p:cViewPr>
      <p:scale>
        <a:sx n="1" d="1"/>
        <a:sy n="1" d="1"/>
      </p:scale>
      <p:origin x="0" y="0"/>
    </p:cViewPr>
  </p:notesTextViewPr>
  <p:notesViewPr>
    <p:cSldViewPr snapToGrid="0">
      <p:cViewPr varScale="1">
        <p:scale>
          <a:sx n="60" d="100"/>
          <a:sy n="60" d="100"/>
        </p:scale>
        <p:origin x="893"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54ACDB4-642F-4F82-9C8D-2DC384BF8F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ABB06E6-7341-4F07-8285-8B35565B99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CC4456-0E88-4EB2-8FDA-8240F984B54A}" type="datetimeFigureOut">
              <a:rPr lang="en-US" smtClean="0"/>
              <a:t>12/10/2020</a:t>
            </a:fld>
            <a:endParaRPr lang="en-US"/>
          </a:p>
        </p:txBody>
      </p:sp>
      <p:sp>
        <p:nvSpPr>
          <p:cNvPr id="4" name="Footer Placeholder 3">
            <a:extLst>
              <a:ext uri="{FF2B5EF4-FFF2-40B4-BE49-F238E27FC236}">
                <a16:creationId xmlns:a16="http://schemas.microsoft.com/office/drawing/2014/main" id="{F2C88C94-6E7C-4506-82BE-23DAD04DCE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5A5C082-911A-46EA-8DF6-A63F9F9E0A6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C3086C9-2826-46AE-BD8E-F12CB3F9C8B4}" type="slidenum">
              <a:rPr lang="en-US" smtClean="0"/>
              <a:t>‹#›</a:t>
            </a:fld>
            <a:endParaRPr lang="en-US"/>
          </a:p>
        </p:txBody>
      </p:sp>
    </p:spTree>
    <p:extLst>
      <p:ext uri="{BB962C8B-B14F-4D97-AF65-F5344CB8AC3E}">
        <p14:creationId xmlns:p14="http://schemas.microsoft.com/office/powerpoint/2010/main" val="1875910323"/>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2-10T15:40:12.27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2-10T15:40:19.64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15745 267,'-1'1,"1"0,-1 0,1 0,-1 0,1 0,-1 0,0 0,0 0,1 0,-1 0,0-1,0 1,0 0,0-1,0 1,0 0,0-1,0 1,0-1,0 0,0 1,0-1,-1 0,0 1,-37 7,36-8,-261 20,131-14,-659 24,507-23,-48 18,75-4,25-3,-155 6,316-22,31 0,1-2,-1-1,0-2,-70-15,37-5,34 10,0 2,0 2,-77-8,12 15,61 2,-1-1,-79-13,55 2,0 3,-71-1,-142 12,98 1,110-2,-88-3,138 0,0-1,0-1,1-1,-40-14,30 8,-2 0,1 2,-1 2,-56-5,-142 8,217 4,-640 2,618-4,0-2,-58-13,53 8,-63-4,-55-9,111 12,-81-4,-322 17,280 17,-43 3,-16-1,16 0,3 1,130-12,-85 1,110-9,-80 14,-37 3,139-18,-12-2,-1 3,1 3,-51 11,15 3,0-3,-1-5,-1-3,-109-2,91-7,-88-4,165 0,1-1,0-2,-49-18,13 4,7 4,-179-50,186 56,1 3,-1 2,-54 0,80 6,-17 1,0-2,-1-1,1-2,1-2,-55-15,38 6,0 1,-1 4,-111-8,-174 18,151 4,-2823-4,2979-1,-1-1,0-1,1-2,0-1,0-2,1-1,-49-21,49 16,0 2,0 2,-1 1,0 1,-40-2,-178 2,201 9,4 0</inkml:trace>
</inkml:ink>
</file>

<file path=ppt/media/image1.png>
</file>

<file path=ppt/media/image10.JPG>
</file>

<file path=ppt/media/image11.png>
</file>

<file path=ppt/media/image12.png>
</file>

<file path=ppt/media/image13.JPG>
</file>

<file path=ppt/media/image14.png>
</file>

<file path=ppt/media/image15.JPG>
</file>

<file path=ppt/media/image16.JPG>
</file>

<file path=ppt/media/image17.png>
</file>

<file path=ppt/media/image18.gif>
</file>

<file path=ppt/media/image2.png>
</file>

<file path=ppt/media/image3.png>
</file>

<file path=ppt/media/image4.gif>
</file>

<file path=ppt/media/image5.png>
</file>

<file path=ppt/media/image6.png>
</file>

<file path=ppt/media/image60.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5E9994-CBF9-4364-B2D1-761774B9F53C}" type="datetimeFigureOut">
              <a:rPr lang="en-US" smtClean="0"/>
              <a:t>12/10/2020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D0BC5-116C-42CF-8B28-245F66D50665}" type="slidenum">
              <a:rPr lang="en-US" smtClean="0"/>
              <a:t>‹#›</a:t>
            </a:fld>
            <a:endParaRPr lang="en-US" dirty="0"/>
          </a:p>
        </p:txBody>
      </p:sp>
    </p:spTree>
    <p:extLst>
      <p:ext uri="{BB962C8B-B14F-4D97-AF65-F5344CB8AC3E}">
        <p14:creationId xmlns:p14="http://schemas.microsoft.com/office/powerpoint/2010/main" val="2499818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AEE62B5-0727-4FE1-B35D-4CC400F0421B}" type="datetime1">
              <a:rPr lang="en-US" smtClean="0"/>
              <a:t>12/10/2020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E30329-BDC0-4E94-85A6-029919402EA5}"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B72B49-901F-4A06-A293-97E642D291F1}"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8B8AC0-DF40-478D-AC66-7E53B92DC39D}"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50704E-628F-4B07-B462-FEAA60A43C6F}"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FDF3892-6A72-4732-B216-4C6AC1274CD7}" type="datetime1">
              <a:rPr lang="en-US" smtClean="0"/>
              <a:t>12/10/2020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AFB02B0-6B64-4F60-8B09-8996E3F912FC}" type="datetime1">
              <a:rPr lang="en-US" smtClean="0"/>
              <a:t>12/10/2020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DF3EBD-7946-447F-81B7-F8E13B1E0F65}" type="datetime1">
              <a:rPr lang="en-US" smtClean="0"/>
              <a:t>12/10/2020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807126" y="5936187"/>
            <a:ext cx="2743200" cy="365125"/>
          </a:xfrm>
        </p:spPr>
        <p:txBody>
          <a:bodyPr/>
          <a:lstStyle/>
          <a:p>
            <a:fld id="{10E91673-9338-481D-B5F9-C19B4D8B220D}" type="datetime1">
              <a:rPr lang="en-US" smtClean="0"/>
              <a:t>12/10/2020</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D29E9A-D780-446F-844A-BE267EEAD3AE}" type="datetime1">
              <a:rPr lang="en-US" smtClean="0"/>
              <a:t>12/10/2020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B7C910-909F-4D24-AD23-A62C7BD67FC7}" type="datetime1">
              <a:rPr lang="en-US" smtClean="0"/>
              <a:t>12/10/2020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83216-DF3C-46DB-A40A-96FF3C606000}"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13720A9-03EA-4B84-88A6-300F0BD51786}" type="datetime1">
              <a:rPr lang="en-US" smtClean="0"/>
              <a:t>12/10/2020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DF7BD0E-0FCD-4324-A628-FDB0CB3327DA}" type="datetime1">
              <a:rPr lang="en-US" smtClean="0"/>
              <a:t>12/10/2020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E392EC9E-8B9A-41EE-9BA7-24325F3A2FA7}" type="datetime1">
              <a:rPr lang="en-US" smtClean="0"/>
              <a:t>12/10/2020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04F5E6-D73A-4AD2-857F-AF5620C48E9C}"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8F6E721-8DEF-49EB-A280-ECA7ED0AF9E9}"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6947E68-D1AB-47D2-8C40-7F44C00C5B87}" type="datetime1">
              <a:rPr lang="en-US" smtClean="0"/>
              <a:t>12/10/2020</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pixijs.com/" TargetMode="External"/><Relationship Id="rId2" Type="http://schemas.openxmlformats.org/officeDocument/2006/relationships/image" Target="../media/image10.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8.xml"/><Relationship Id="rId6" Type="http://schemas.openxmlformats.org/officeDocument/2006/relationships/customXml" Target="../ink/ink2.xml"/><Relationship Id="rId5" Type="http://schemas.openxmlformats.org/officeDocument/2006/relationships/image" Target="../media/image60.png"/><Relationship Id="rId4" Type="http://schemas.openxmlformats.org/officeDocument/2006/relationships/customXml" Target="../ink/ink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B42F0-7291-4E75-8796-4FAD41204047}"/>
              </a:ext>
            </a:extLst>
          </p:cNvPr>
          <p:cNvSpPr>
            <a:spLocks noGrp="1"/>
          </p:cNvSpPr>
          <p:nvPr>
            <p:ph type="ctrTitle"/>
          </p:nvPr>
        </p:nvSpPr>
        <p:spPr>
          <a:xfrm>
            <a:off x="680322" y="2734321"/>
            <a:ext cx="8144134" cy="1372457"/>
          </a:xfrm>
        </p:spPr>
        <p:txBody>
          <a:bodyPr/>
          <a:lstStyle/>
          <a:p>
            <a:r>
              <a:rPr lang="en-US" dirty="0"/>
              <a:t>Team: High flyers</a:t>
            </a:r>
          </a:p>
        </p:txBody>
      </p:sp>
      <p:sp>
        <p:nvSpPr>
          <p:cNvPr id="3" name="Subtitle 2">
            <a:extLst>
              <a:ext uri="{FF2B5EF4-FFF2-40B4-BE49-F238E27FC236}">
                <a16:creationId xmlns:a16="http://schemas.microsoft.com/office/drawing/2014/main" id="{7B27FC8B-D7F8-4A16-8601-4A8D4346E692}"/>
              </a:ext>
            </a:extLst>
          </p:cNvPr>
          <p:cNvSpPr>
            <a:spLocks noGrp="1"/>
          </p:cNvSpPr>
          <p:nvPr>
            <p:ph type="subTitle" idx="1"/>
          </p:nvPr>
        </p:nvSpPr>
        <p:spPr>
          <a:xfrm>
            <a:off x="680322" y="4261282"/>
            <a:ext cx="8144134" cy="2476869"/>
          </a:xfrm>
        </p:spPr>
        <p:txBody>
          <a:bodyPr>
            <a:normAutofit/>
          </a:bodyPr>
          <a:lstStyle/>
          <a:p>
            <a:r>
              <a:rPr lang="en-US" dirty="0"/>
              <a:t>Russ McGrath</a:t>
            </a:r>
          </a:p>
          <a:p>
            <a:r>
              <a:rPr lang="en-US" dirty="0"/>
              <a:t>Sharmila Sainani</a:t>
            </a:r>
          </a:p>
          <a:p>
            <a:r>
              <a:rPr lang="en-US" dirty="0"/>
              <a:t>Alexandra Zelcer</a:t>
            </a:r>
          </a:p>
          <a:p>
            <a:r>
              <a:rPr lang="en-US" dirty="0"/>
              <a:t>Tony Joy   </a:t>
            </a:r>
          </a:p>
          <a:p>
            <a:r>
              <a:rPr lang="en-US" dirty="0"/>
              <a:t>  </a:t>
            </a:r>
          </a:p>
        </p:txBody>
      </p:sp>
    </p:spTree>
    <p:extLst>
      <p:ext uri="{BB962C8B-B14F-4D97-AF65-F5344CB8AC3E}">
        <p14:creationId xmlns:p14="http://schemas.microsoft.com/office/powerpoint/2010/main" val="26003401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07D65-87C5-40B8-AA4D-4A8565286A84}"/>
              </a:ext>
            </a:extLst>
          </p:cNvPr>
          <p:cNvSpPr>
            <a:spLocks noGrp="1"/>
          </p:cNvSpPr>
          <p:nvPr>
            <p:ph type="title"/>
          </p:nvPr>
        </p:nvSpPr>
        <p:spPr/>
        <p:txBody>
          <a:bodyPr/>
          <a:lstStyle/>
          <a:p>
            <a:r>
              <a:rPr lang="en-US" dirty="0"/>
              <a:t>PIXI.js</a:t>
            </a:r>
          </a:p>
        </p:txBody>
      </p:sp>
      <p:pic>
        <p:nvPicPr>
          <p:cNvPr id="6" name="Picture Placeholder 5" descr="Text&#10;&#10;Description automatically generated">
            <a:extLst>
              <a:ext uri="{FF2B5EF4-FFF2-40B4-BE49-F238E27FC236}">
                <a16:creationId xmlns:a16="http://schemas.microsoft.com/office/drawing/2014/main" id="{2C43F83F-7EC8-45D2-96A9-10EE2E461D12}"/>
              </a:ext>
            </a:extLst>
          </p:cNvPr>
          <p:cNvPicPr>
            <a:picLocks noGrp="1" noChangeAspect="1"/>
          </p:cNvPicPr>
          <p:nvPr>
            <p:ph type="pic" idx="1"/>
          </p:nvPr>
        </p:nvPicPr>
        <p:blipFill rotWithShape="1">
          <a:blip r:embed="rId2"/>
          <a:srcRect l="-1697" r="3632"/>
          <a:stretch/>
        </p:blipFill>
        <p:spPr>
          <a:xfrm>
            <a:off x="4706208" y="2336876"/>
            <a:ext cx="5737603" cy="3599312"/>
          </a:xfrm>
        </p:spPr>
      </p:pic>
      <p:sp>
        <p:nvSpPr>
          <p:cNvPr id="4" name="Text Placeholder 3">
            <a:extLst>
              <a:ext uri="{FF2B5EF4-FFF2-40B4-BE49-F238E27FC236}">
                <a16:creationId xmlns:a16="http://schemas.microsoft.com/office/drawing/2014/main" id="{ED5A029E-D24F-4DFD-84BB-99AE766F6CFD}"/>
              </a:ext>
            </a:extLst>
          </p:cNvPr>
          <p:cNvSpPr>
            <a:spLocks noGrp="1"/>
          </p:cNvSpPr>
          <p:nvPr>
            <p:ph type="body" sz="half" idx="2"/>
          </p:nvPr>
        </p:nvSpPr>
        <p:spPr/>
        <p:txBody>
          <a:bodyPr>
            <a:normAutofit/>
          </a:bodyPr>
          <a:lstStyle/>
          <a:p>
            <a:r>
              <a:rPr lang="en-US" sz="1800" dirty="0"/>
              <a:t>Pixi.js is a rendering library that allows you to create interactive graphics, cross platform applications, and games </a:t>
            </a:r>
          </a:p>
          <a:p>
            <a:endParaRPr lang="en-US" sz="1800" dirty="0"/>
          </a:p>
          <a:p>
            <a:r>
              <a:rPr lang="en-US" sz="1800" dirty="0"/>
              <a:t>This library was used to animate the background photo on our website</a:t>
            </a:r>
          </a:p>
          <a:p>
            <a:endParaRPr lang="en-US" sz="1800" dirty="0"/>
          </a:p>
          <a:p>
            <a:r>
              <a:rPr lang="en-US" sz="3200" b="1" dirty="0">
                <a:solidFill>
                  <a:schemeClr val="bg1"/>
                </a:solidFill>
                <a:hlinkClick r:id="rId3">
                  <a:extLst>
                    <a:ext uri="{A12FA001-AC4F-418D-AE19-62706E023703}">
                      <ahyp:hlinkClr xmlns:ahyp="http://schemas.microsoft.com/office/drawing/2018/hyperlinkcolor" val="tx"/>
                    </a:ext>
                  </a:extLst>
                </a:hlinkClick>
              </a:rPr>
              <a:t>www.pixijs.com</a:t>
            </a:r>
            <a:r>
              <a:rPr lang="en-US" sz="3200" b="1" dirty="0">
                <a:solidFill>
                  <a:schemeClr val="bg1"/>
                </a:solidFill>
              </a:rPr>
              <a:t> </a:t>
            </a:r>
          </a:p>
        </p:txBody>
      </p:sp>
    </p:spTree>
    <p:extLst>
      <p:ext uri="{BB962C8B-B14F-4D97-AF65-F5344CB8AC3E}">
        <p14:creationId xmlns:p14="http://schemas.microsoft.com/office/powerpoint/2010/main" val="274718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180732-B37C-40E8-9F5E-03F443E2A129}"/>
              </a:ext>
            </a:extLst>
          </p:cNvPr>
          <p:cNvSpPr>
            <a:spLocks noGrp="1"/>
          </p:cNvSpPr>
          <p:nvPr>
            <p:ph type="title"/>
          </p:nvPr>
        </p:nvSpPr>
        <p:spPr/>
        <p:txBody>
          <a:bodyPr/>
          <a:lstStyle/>
          <a:p>
            <a:r>
              <a:rPr lang="en-US" dirty="0"/>
              <a:t>Interactive Maps</a:t>
            </a:r>
          </a:p>
        </p:txBody>
      </p:sp>
      <p:sp>
        <p:nvSpPr>
          <p:cNvPr id="5" name="Text Placeholder 4">
            <a:extLst>
              <a:ext uri="{FF2B5EF4-FFF2-40B4-BE49-F238E27FC236}">
                <a16:creationId xmlns:a16="http://schemas.microsoft.com/office/drawing/2014/main" id="{3A3D28BE-5C37-4395-AEA3-9D778815A095}"/>
              </a:ext>
            </a:extLst>
          </p:cNvPr>
          <p:cNvSpPr>
            <a:spLocks noGrp="1"/>
          </p:cNvSpPr>
          <p:nvPr>
            <p:ph type="body" idx="1"/>
          </p:nvPr>
        </p:nvSpPr>
        <p:spPr/>
        <p:txBody>
          <a:bodyPr>
            <a:normAutofit/>
          </a:bodyPr>
          <a:lstStyle/>
          <a:p>
            <a:r>
              <a:rPr lang="en-US" sz="2400" dirty="0"/>
              <a:t>Marker Map</a:t>
            </a:r>
          </a:p>
          <a:p>
            <a:r>
              <a:rPr lang="en-US" sz="2400" dirty="0"/>
              <a:t>Heatmap</a:t>
            </a:r>
          </a:p>
          <a:p>
            <a:r>
              <a:rPr lang="en-US" sz="2400" dirty="0"/>
              <a:t>Choropleth Map</a:t>
            </a:r>
          </a:p>
        </p:txBody>
      </p:sp>
    </p:spTree>
    <p:extLst>
      <p:ext uri="{BB962C8B-B14F-4D97-AF65-F5344CB8AC3E}">
        <p14:creationId xmlns:p14="http://schemas.microsoft.com/office/powerpoint/2010/main" val="2320549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B137A7B-49EA-4644-9E7E-A16A88AE4A0E}"/>
              </a:ext>
            </a:extLst>
          </p:cNvPr>
          <p:cNvSpPr>
            <a:spLocks noGrp="1"/>
          </p:cNvSpPr>
          <p:nvPr>
            <p:ph type="title"/>
          </p:nvPr>
        </p:nvSpPr>
        <p:spPr/>
        <p:txBody>
          <a:bodyPr/>
          <a:lstStyle/>
          <a:p>
            <a:r>
              <a:rPr lang="en-US"/>
              <a:t>Wildfire Markers Map</a:t>
            </a:r>
            <a:endParaRPr lang="en-US" dirty="0"/>
          </a:p>
        </p:txBody>
      </p:sp>
      <p:pic>
        <p:nvPicPr>
          <p:cNvPr id="7" name="Content Placeholder 6">
            <a:extLst>
              <a:ext uri="{FF2B5EF4-FFF2-40B4-BE49-F238E27FC236}">
                <a16:creationId xmlns:a16="http://schemas.microsoft.com/office/drawing/2014/main" id="{4B66A5ED-5E46-4848-A41F-A2C326CD0AD3}"/>
              </a:ext>
            </a:extLst>
          </p:cNvPr>
          <p:cNvPicPr>
            <a:picLocks noGrp="1" noChangeAspect="1"/>
          </p:cNvPicPr>
          <p:nvPr>
            <p:ph type="pic" idx="1"/>
          </p:nvPr>
        </p:nvPicPr>
        <p:blipFill rotWithShape="1">
          <a:blip r:embed="rId2"/>
          <a:srcRect l="4692" r="4692"/>
          <a:stretch/>
        </p:blipFill>
        <p:spPr>
          <a:xfrm>
            <a:off x="4556579" y="2782876"/>
            <a:ext cx="5709986" cy="3787798"/>
          </a:xfrm>
          <a:prstGeom prst="rect">
            <a:avLst/>
          </a:prstGeom>
          <a:ln>
            <a:solidFill>
              <a:schemeClr val="bg1"/>
            </a:solidFill>
          </a:ln>
          <a:effectLst>
            <a:outerShdw blurRad="50800" dist="38100" dir="5400000" algn="t" rotWithShape="0">
              <a:prstClr val="black">
                <a:alpha val="40000"/>
              </a:prstClr>
            </a:outerShdw>
          </a:effectLst>
        </p:spPr>
      </p:pic>
      <p:sp>
        <p:nvSpPr>
          <p:cNvPr id="8" name="Text Placeholder 7">
            <a:extLst>
              <a:ext uri="{FF2B5EF4-FFF2-40B4-BE49-F238E27FC236}">
                <a16:creationId xmlns:a16="http://schemas.microsoft.com/office/drawing/2014/main" id="{2C6C17A9-7EBF-446A-A9E8-7F42836C9223}"/>
              </a:ext>
            </a:extLst>
          </p:cNvPr>
          <p:cNvSpPr>
            <a:spLocks noGrp="1"/>
          </p:cNvSpPr>
          <p:nvPr>
            <p:ph type="body" sz="half" idx="2"/>
          </p:nvPr>
        </p:nvSpPr>
        <p:spPr>
          <a:xfrm>
            <a:off x="268014" y="2336873"/>
            <a:ext cx="4288565" cy="4048161"/>
          </a:xfrm>
        </p:spPr>
        <p:txBody>
          <a:bodyPr>
            <a:noAutofit/>
          </a:bodyPr>
          <a:lstStyle/>
          <a:p>
            <a:r>
              <a:rPr lang="en-US" sz="1800" dirty="0"/>
              <a:t>This map places a marker on the location of each wildfire, and a circle representing that fire’s burn area.</a:t>
            </a:r>
          </a:p>
          <a:p>
            <a:r>
              <a:rPr lang="en-US" sz="1800" dirty="0"/>
              <a:t>Features:</a:t>
            </a:r>
          </a:p>
          <a:p>
            <a:pPr marL="285750" indent="-285750">
              <a:buFontTx/>
              <a:buChar char="-"/>
            </a:pPr>
            <a:r>
              <a:rPr lang="en-US" sz="1800" dirty="0"/>
              <a:t>On marker click, pan/zoom to fire location</a:t>
            </a:r>
          </a:p>
          <a:p>
            <a:pPr marL="285750" indent="-285750">
              <a:buFontTx/>
              <a:buChar char="-"/>
            </a:pPr>
            <a:r>
              <a:rPr lang="en-US" sz="1800" dirty="0"/>
              <a:t>On marker click, display details about the fire</a:t>
            </a:r>
          </a:p>
          <a:p>
            <a:pPr marL="285750" indent="-285750">
              <a:buFontTx/>
              <a:buChar char="-"/>
            </a:pPr>
            <a:r>
              <a:rPr lang="en-US" sz="1800" dirty="0"/>
              <a:t>Different marker colors are used corresponding to the fire’s cause</a:t>
            </a:r>
          </a:p>
          <a:p>
            <a:pPr marL="285750" indent="-285750">
              <a:buFontTx/>
              <a:buChar char="-"/>
            </a:pPr>
            <a:r>
              <a:rPr lang="en-US" sz="1800" dirty="0"/>
              <a:t>Ability to toggle markers on and off by cause</a:t>
            </a:r>
          </a:p>
          <a:p>
            <a:pPr marL="285750" indent="-285750">
              <a:buFontTx/>
              <a:buChar char="-"/>
            </a:pPr>
            <a:r>
              <a:rPr lang="en-US" sz="1800" dirty="0"/>
              <a:t>Legend responds to toggling by graying out the turned off marker icon</a:t>
            </a:r>
          </a:p>
        </p:txBody>
      </p:sp>
      <p:pic>
        <p:nvPicPr>
          <p:cNvPr id="9" name="Picture 8">
            <a:extLst>
              <a:ext uri="{FF2B5EF4-FFF2-40B4-BE49-F238E27FC236}">
                <a16:creationId xmlns:a16="http://schemas.microsoft.com/office/drawing/2014/main" id="{32EB955D-A0B9-4D64-A999-96AA24D0A1D1}"/>
              </a:ext>
            </a:extLst>
          </p:cNvPr>
          <p:cNvPicPr>
            <a:picLocks noChangeAspect="1"/>
          </p:cNvPicPr>
          <p:nvPr/>
        </p:nvPicPr>
        <p:blipFill>
          <a:blip r:embed="rId3"/>
          <a:stretch>
            <a:fillRect/>
          </a:stretch>
        </p:blipFill>
        <p:spPr>
          <a:xfrm>
            <a:off x="8665405" y="2181225"/>
            <a:ext cx="3257550" cy="2495550"/>
          </a:xfrm>
          <a:prstGeom prst="rect">
            <a:avLst/>
          </a:prstGeom>
          <a:ln>
            <a:solidFill>
              <a:schemeClr val="bg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292015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F6044-DCA1-4327-8262-8ED9948DCB0A}"/>
              </a:ext>
            </a:extLst>
          </p:cNvPr>
          <p:cNvSpPr>
            <a:spLocks noGrp="1"/>
          </p:cNvSpPr>
          <p:nvPr>
            <p:ph type="title"/>
          </p:nvPr>
        </p:nvSpPr>
        <p:spPr/>
        <p:txBody>
          <a:bodyPr/>
          <a:lstStyle/>
          <a:p>
            <a:r>
              <a:rPr lang="en-US" dirty="0"/>
              <a:t>Heat map</a:t>
            </a:r>
          </a:p>
        </p:txBody>
      </p:sp>
      <p:pic>
        <p:nvPicPr>
          <p:cNvPr id="6" name="Picture Placeholder 5">
            <a:extLst>
              <a:ext uri="{FF2B5EF4-FFF2-40B4-BE49-F238E27FC236}">
                <a16:creationId xmlns:a16="http://schemas.microsoft.com/office/drawing/2014/main" id="{9DBF2D89-BD25-4561-AC81-83701909521C}"/>
              </a:ext>
            </a:extLst>
          </p:cNvPr>
          <p:cNvPicPr>
            <a:picLocks noGrp="1" noChangeAspect="1"/>
          </p:cNvPicPr>
          <p:nvPr>
            <p:ph type="pic" idx="1"/>
          </p:nvPr>
        </p:nvPicPr>
        <p:blipFill rotWithShape="1">
          <a:blip r:embed="rId2"/>
          <a:srcRect l="232" t="3710" r="4651"/>
          <a:stretch/>
        </p:blipFill>
        <p:spPr>
          <a:xfrm>
            <a:off x="5487251" y="2106053"/>
            <a:ext cx="6604987" cy="3744331"/>
          </a:xfrm>
        </p:spPr>
      </p:pic>
      <p:sp>
        <p:nvSpPr>
          <p:cNvPr id="4" name="Text Placeholder 3">
            <a:extLst>
              <a:ext uri="{FF2B5EF4-FFF2-40B4-BE49-F238E27FC236}">
                <a16:creationId xmlns:a16="http://schemas.microsoft.com/office/drawing/2014/main" id="{560CD7F7-DC89-4DF0-AA48-F50DA15C4DAA}"/>
              </a:ext>
            </a:extLst>
          </p:cNvPr>
          <p:cNvSpPr>
            <a:spLocks noGrp="1"/>
          </p:cNvSpPr>
          <p:nvPr>
            <p:ph type="body" sz="half" idx="2"/>
          </p:nvPr>
        </p:nvSpPr>
        <p:spPr>
          <a:xfrm>
            <a:off x="680323" y="2336874"/>
            <a:ext cx="3876256" cy="3406978"/>
          </a:xfrm>
        </p:spPr>
        <p:txBody>
          <a:bodyPr/>
          <a:lstStyle/>
          <a:p>
            <a:pPr marL="342900" indent="-342900">
              <a:buAutoNum type="arabicParenR"/>
            </a:pPr>
            <a:r>
              <a:rPr lang="en-US" sz="1800" spc="-5" dirty="0">
                <a:effectLst/>
                <a:latin typeface="Georgia" panose="02040502050405020303" pitchFamily="18" charset="0"/>
                <a:ea typeface="Calibri" panose="020F0502020204030204" pitchFamily="34" charset="0"/>
                <a:cs typeface="Times New Roman" panose="02020603050405020304" pitchFamily="18" charset="0"/>
              </a:rPr>
              <a:t>In this heatmap data visualization 	the range of colors 	represent the </a:t>
            </a:r>
            <a:r>
              <a:rPr lang="en-US" sz="1800" i="1" spc="-5" dirty="0">
                <a:effectLst/>
                <a:latin typeface="Georgia" panose="02040502050405020303" pitchFamily="18" charset="0"/>
                <a:ea typeface="Calibri" panose="020F0502020204030204" pitchFamily="34" charset="0"/>
                <a:cs typeface="Times New Roman" panose="02020603050405020304" pitchFamily="18" charset="0"/>
              </a:rPr>
              <a:t>density</a:t>
            </a:r>
            <a:r>
              <a:rPr lang="en-US" sz="1800" spc="-5" dirty="0">
                <a:effectLst/>
                <a:latin typeface="Georgia" panose="02040502050405020303" pitchFamily="18" charset="0"/>
                <a:ea typeface="Calibri" panose="020F0502020204030204" pitchFamily="34" charset="0"/>
                <a:cs typeface="Times New Roman" panose="02020603050405020304" pitchFamily="18" charset="0"/>
              </a:rPr>
              <a:t> of 	points in a particular area.</a:t>
            </a:r>
          </a:p>
          <a:p>
            <a:r>
              <a:rPr lang="en-US" sz="1800" spc="-5" dirty="0">
                <a:effectLst/>
                <a:latin typeface="Georgia" panose="02040502050405020303" pitchFamily="18" charset="0"/>
                <a:ea typeface="Calibri" panose="020F0502020204030204" pitchFamily="34" charset="0"/>
                <a:cs typeface="Times New Roman" panose="02020603050405020304" pitchFamily="18" charset="0"/>
              </a:rPr>
              <a:t> </a:t>
            </a:r>
            <a:endParaRPr lang="en-US" sz="1800" spc="-5" dirty="0">
              <a:latin typeface="Georgia" panose="02040502050405020303" pitchFamily="18" charset="0"/>
              <a:ea typeface="Calibri" panose="020F0502020204030204" pitchFamily="34" charset="0"/>
              <a:cs typeface="Times New Roman" panose="02020603050405020304" pitchFamily="18" charset="0"/>
            </a:endParaRPr>
          </a:p>
          <a:p>
            <a:r>
              <a:rPr lang="en-US" sz="1800" spc="-5" dirty="0">
                <a:latin typeface="Georgia" panose="02040502050405020303" pitchFamily="18" charset="0"/>
                <a:ea typeface="Calibri" panose="020F0502020204030204" pitchFamily="34" charset="0"/>
                <a:cs typeface="Times New Roman" panose="02020603050405020304" pitchFamily="18" charset="0"/>
              </a:rPr>
              <a:t>2) This map</a:t>
            </a:r>
            <a:r>
              <a:rPr lang="en-US" sz="1800" spc="-5" dirty="0">
                <a:effectLst/>
                <a:latin typeface="Georgia" panose="02040502050405020303" pitchFamily="18" charset="0"/>
                <a:ea typeface="Calibri" panose="020F0502020204030204" pitchFamily="34" charset="0"/>
                <a:cs typeface="Times New Roman" panose="02020603050405020304" pitchFamily="18" charset="0"/>
              </a:rPr>
              <a:t> helps us see the “shape” 	of the data and highlight 	areas of concentration 	where many points are 	clustered closely together.</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9000320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68271-2138-40B3-A435-9D64C48E5EF7}"/>
              </a:ext>
            </a:extLst>
          </p:cNvPr>
          <p:cNvSpPr>
            <a:spLocks noGrp="1"/>
          </p:cNvSpPr>
          <p:nvPr>
            <p:ph type="title"/>
          </p:nvPr>
        </p:nvSpPr>
        <p:spPr/>
        <p:txBody>
          <a:bodyPr/>
          <a:lstStyle/>
          <a:p>
            <a:r>
              <a:rPr lang="en-US" sz="3600" b="1" dirty="0"/>
              <a:t>Choropleth Map</a:t>
            </a:r>
            <a:endParaRPr lang="en-US" b="1" dirty="0"/>
          </a:p>
        </p:txBody>
      </p:sp>
      <p:pic>
        <p:nvPicPr>
          <p:cNvPr id="6" name="Picture Placeholder 5">
            <a:extLst>
              <a:ext uri="{FF2B5EF4-FFF2-40B4-BE49-F238E27FC236}">
                <a16:creationId xmlns:a16="http://schemas.microsoft.com/office/drawing/2014/main" id="{D52EC965-CB85-404D-BE7E-884EA2AC8D1B}"/>
              </a:ext>
            </a:extLst>
          </p:cNvPr>
          <p:cNvPicPr>
            <a:picLocks noGrp="1" noChangeAspect="1"/>
          </p:cNvPicPr>
          <p:nvPr>
            <p:ph type="pic" idx="1"/>
          </p:nvPr>
        </p:nvPicPr>
        <p:blipFill rotWithShape="1">
          <a:blip r:embed="rId2"/>
          <a:srcRect l="49" t="11556" r="457"/>
          <a:stretch/>
        </p:blipFill>
        <p:spPr>
          <a:xfrm>
            <a:off x="5717219" y="2050742"/>
            <a:ext cx="6365290" cy="3885446"/>
          </a:xfrm>
        </p:spPr>
      </p:pic>
      <p:sp>
        <p:nvSpPr>
          <p:cNvPr id="4" name="Text Placeholder 3">
            <a:extLst>
              <a:ext uri="{FF2B5EF4-FFF2-40B4-BE49-F238E27FC236}">
                <a16:creationId xmlns:a16="http://schemas.microsoft.com/office/drawing/2014/main" id="{800B5F31-B9CE-40DA-A216-453BCF53DE64}"/>
              </a:ext>
            </a:extLst>
          </p:cNvPr>
          <p:cNvSpPr>
            <a:spLocks noGrp="1"/>
          </p:cNvSpPr>
          <p:nvPr>
            <p:ph type="body" sz="half" idx="2"/>
          </p:nvPr>
        </p:nvSpPr>
        <p:spPr/>
        <p:txBody>
          <a:bodyPr/>
          <a:lstStyle/>
          <a:p>
            <a:r>
              <a:rPr lang="en-US" sz="1600" spc="-5" dirty="0">
                <a:effectLst/>
                <a:latin typeface="Georgia" panose="02040502050405020303" pitchFamily="18" charset="0"/>
                <a:ea typeface="Calibri" panose="020F0502020204030204" pitchFamily="34" charset="0"/>
                <a:cs typeface="Times New Roman" panose="02020603050405020304" pitchFamily="18" charset="0"/>
              </a:rPr>
              <a:t>1</a:t>
            </a:r>
            <a:r>
              <a:rPr lang="en-US" sz="1800" spc="-5" dirty="0">
                <a:effectLst/>
                <a:latin typeface="Georgia" panose="02040502050405020303" pitchFamily="18" charset="0"/>
                <a:ea typeface="Calibri" panose="020F0502020204030204" pitchFamily="34" charset="0"/>
                <a:cs typeface="Times New Roman" panose="02020603050405020304" pitchFamily="18" charset="0"/>
              </a:rPr>
              <a:t>)In this choropleth map we 	visualize the state level 	data. </a:t>
            </a:r>
          </a:p>
          <a:p>
            <a:endParaRPr lang="en-US" sz="1800" spc="-5" dirty="0">
              <a:latin typeface="Georgia" panose="02040502050405020303" pitchFamily="18" charset="0"/>
              <a:ea typeface="Calibri" panose="020F0502020204030204" pitchFamily="34" charset="0"/>
              <a:cs typeface="Times New Roman" panose="02020603050405020304" pitchFamily="18" charset="0"/>
            </a:endParaRPr>
          </a:p>
          <a:p>
            <a:r>
              <a:rPr lang="en-US" sz="1800" spc="-5" dirty="0">
                <a:latin typeface="Georgia" panose="02040502050405020303" pitchFamily="18" charset="0"/>
                <a:ea typeface="Calibri" panose="020F0502020204030204" pitchFamily="34" charset="0"/>
                <a:cs typeface="Times New Roman" panose="02020603050405020304" pitchFamily="18" charset="0"/>
              </a:rPr>
              <a:t>2) By hovering over the state map 		you can see the </a:t>
            </a:r>
            <a:r>
              <a:rPr lang="en-US" sz="1800" spc="-5" dirty="0">
                <a:effectLst/>
                <a:latin typeface="Georgia" panose="02040502050405020303" pitchFamily="18" charset="0"/>
                <a:ea typeface="Calibri" panose="020F0502020204030204" pitchFamily="34" charset="0"/>
                <a:cs typeface="Times New Roman" panose="02020603050405020304" pitchFamily="18" charset="0"/>
              </a:rPr>
              <a:t>total acers 	burned.</a:t>
            </a:r>
            <a:endParaRPr lang="en-US" sz="1800" dirty="0">
              <a:effectLst/>
              <a:latin typeface="Georgia" panose="02040502050405020303"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924346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A57C1-C1ED-4427-9AC3-218F20623811}"/>
              </a:ext>
            </a:extLst>
          </p:cNvPr>
          <p:cNvSpPr>
            <a:spLocks noGrp="1"/>
          </p:cNvSpPr>
          <p:nvPr>
            <p:ph type="title"/>
          </p:nvPr>
        </p:nvSpPr>
        <p:spPr>
          <a:xfrm>
            <a:off x="680323" y="708840"/>
            <a:ext cx="9613857" cy="1080938"/>
          </a:xfrm>
        </p:spPr>
        <p:txBody>
          <a:bodyPr/>
          <a:lstStyle/>
          <a:p>
            <a:r>
              <a:rPr lang="en-US" b="1" dirty="0"/>
              <a:t>Reverse Geocoding</a:t>
            </a:r>
          </a:p>
        </p:txBody>
      </p:sp>
      <p:pic>
        <p:nvPicPr>
          <p:cNvPr id="6" name="Picture Placeholder 5">
            <a:extLst>
              <a:ext uri="{FF2B5EF4-FFF2-40B4-BE49-F238E27FC236}">
                <a16:creationId xmlns:a16="http://schemas.microsoft.com/office/drawing/2014/main" id="{9394D97E-84A4-466B-888C-47DC389CEE06}"/>
              </a:ext>
            </a:extLst>
          </p:cNvPr>
          <p:cNvPicPr>
            <a:picLocks noGrp="1" noChangeAspect="1"/>
          </p:cNvPicPr>
          <p:nvPr>
            <p:ph type="pic" idx="1"/>
          </p:nvPr>
        </p:nvPicPr>
        <p:blipFill rotWithShape="1">
          <a:blip r:embed="rId2"/>
          <a:srcRect l="-109" t="-195" r="8139" b="4176"/>
          <a:stretch/>
        </p:blipFill>
        <p:spPr>
          <a:xfrm>
            <a:off x="5235163" y="2336873"/>
            <a:ext cx="6631619" cy="3722806"/>
          </a:xfrm>
        </p:spPr>
      </p:pic>
      <p:sp>
        <p:nvSpPr>
          <p:cNvPr id="4" name="Text Placeholder 3">
            <a:extLst>
              <a:ext uri="{FF2B5EF4-FFF2-40B4-BE49-F238E27FC236}">
                <a16:creationId xmlns:a16="http://schemas.microsoft.com/office/drawing/2014/main" id="{8724A5B5-854A-4272-B7EA-85BBB8556E04}"/>
              </a:ext>
            </a:extLst>
          </p:cNvPr>
          <p:cNvSpPr>
            <a:spLocks noGrp="1"/>
          </p:cNvSpPr>
          <p:nvPr>
            <p:ph type="body" sz="half" idx="2"/>
          </p:nvPr>
        </p:nvSpPr>
        <p:spPr/>
        <p:txBody>
          <a:bodyPr/>
          <a:lstStyle/>
          <a:p>
            <a:r>
              <a:rPr lang="en-US" dirty="0"/>
              <a:t>Feed the  latitude and longitude coordinates for each fire into Google’s Geocode API to extract the complete data relating to the given coordinates and extracting the state info for the coordinates with fire data</a:t>
            </a:r>
          </a:p>
          <a:p>
            <a:endParaRPr lang="en-US" dirty="0"/>
          </a:p>
        </p:txBody>
      </p:sp>
    </p:spTree>
    <p:extLst>
      <p:ext uri="{BB962C8B-B14F-4D97-AF65-F5344CB8AC3E}">
        <p14:creationId xmlns:p14="http://schemas.microsoft.com/office/powerpoint/2010/main" val="7839210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8EA4A-CEDE-407E-B2CB-97E82E711A45}"/>
              </a:ext>
            </a:extLst>
          </p:cNvPr>
          <p:cNvSpPr>
            <a:spLocks noGrp="1"/>
          </p:cNvSpPr>
          <p:nvPr>
            <p:ph type="title"/>
          </p:nvPr>
        </p:nvSpPr>
        <p:spPr/>
        <p:txBody>
          <a:bodyPr/>
          <a:lstStyle/>
          <a:p>
            <a:r>
              <a:rPr lang="en-US" b="1" dirty="0"/>
              <a:t>Files required</a:t>
            </a:r>
            <a:br>
              <a:rPr lang="en-US" b="1" dirty="0"/>
            </a:br>
            <a:r>
              <a:rPr lang="en-US" b="1" dirty="0"/>
              <a:t>columns generated </a:t>
            </a:r>
          </a:p>
        </p:txBody>
      </p:sp>
      <p:pic>
        <p:nvPicPr>
          <p:cNvPr id="6" name="Picture Placeholder 5">
            <a:extLst>
              <a:ext uri="{FF2B5EF4-FFF2-40B4-BE49-F238E27FC236}">
                <a16:creationId xmlns:a16="http://schemas.microsoft.com/office/drawing/2014/main" id="{50ED45CA-A235-4C23-A1EF-BFD149D12DF1}"/>
              </a:ext>
            </a:extLst>
          </p:cNvPr>
          <p:cNvPicPr>
            <a:picLocks noGrp="1" noChangeAspect="1"/>
          </p:cNvPicPr>
          <p:nvPr>
            <p:ph type="pic" idx="1"/>
          </p:nvPr>
        </p:nvPicPr>
        <p:blipFill rotWithShape="1">
          <a:blip r:embed="rId2"/>
          <a:srcRect t="12867" r="25178" b="2646"/>
          <a:stretch/>
        </p:blipFill>
        <p:spPr>
          <a:xfrm>
            <a:off x="4665338" y="2261896"/>
            <a:ext cx="4115869" cy="4360845"/>
          </a:xfrm>
        </p:spPr>
      </p:pic>
      <p:sp>
        <p:nvSpPr>
          <p:cNvPr id="4" name="Text Placeholder 3">
            <a:extLst>
              <a:ext uri="{FF2B5EF4-FFF2-40B4-BE49-F238E27FC236}">
                <a16:creationId xmlns:a16="http://schemas.microsoft.com/office/drawing/2014/main" id="{DC0A6114-129B-4EC9-9614-E25327FF2A1D}"/>
              </a:ext>
            </a:extLst>
          </p:cNvPr>
          <p:cNvSpPr>
            <a:spLocks noGrp="1"/>
          </p:cNvSpPr>
          <p:nvPr>
            <p:ph type="body" sz="half" idx="2"/>
          </p:nvPr>
        </p:nvSpPr>
        <p:spPr>
          <a:xfrm>
            <a:off x="680323" y="2336873"/>
            <a:ext cx="3876256" cy="3767899"/>
          </a:xfrm>
        </p:spPr>
        <p:txBody>
          <a:bodyPr/>
          <a:lstStyle/>
          <a:p>
            <a:r>
              <a:rPr lang="en-US" sz="1400" spc="-5" dirty="0">
                <a:effectLst/>
                <a:latin typeface="Georgia" panose="02040502050405020303" pitchFamily="18" charset="0"/>
                <a:ea typeface="Calibri" panose="020F0502020204030204" pitchFamily="34" charset="0"/>
                <a:cs typeface="Times New Roman" panose="02020603050405020304" pitchFamily="18" charset="0"/>
              </a:rPr>
              <a:t>1</a:t>
            </a:r>
            <a:r>
              <a:rPr lang="en-US" sz="1600" spc="-5" dirty="0">
                <a:effectLst/>
                <a:latin typeface="Georgia" panose="02040502050405020303" pitchFamily="18" charset="0"/>
                <a:ea typeface="Calibri" panose="020F0502020204030204" pitchFamily="34" charset="0"/>
                <a:cs typeface="Times New Roman" panose="02020603050405020304" pitchFamily="18" charset="0"/>
              </a:rPr>
              <a:t>) </a:t>
            </a:r>
            <a:r>
              <a:rPr lang="en-US" spc="-5" dirty="0">
                <a:latin typeface="Georgia" panose="02040502050405020303" pitchFamily="18" charset="0"/>
                <a:ea typeface="Calibri" panose="020F0502020204030204" pitchFamily="34" charset="0"/>
                <a:cs typeface="Times New Roman" panose="02020603050405020304" pitchFamily="18" charset="0"/>
              </a:rPr>
              <a:t>For </a:t>
            </a:r>
            <a:r>
              <a:rPr lang="en-US" sz="1600" spc="-5" dirty="0">
                <a:effectLst/>
                <a:latin typeface="Georgia" panose="02040502050405020303" pitchFamily="18" charset="0"/>
                <a:ea typeface="Calibri" panose="020F0502020204030204" pitchFamily="34" charset="0"/>
                <a:cs typeface="Times New Roman" panose="02020603050405020304" pitchFamily="18" charset="0"/>
              </a:rPr>
              <a:t>this choropleth map we </a:t>
            </a:r>
            <a:r>
              <a:rPr lang="en-US" spc="-5" dirty="0">
                <a:latin typeface="Georgia" panose="02040502050405020303" pitchFamily="18" charset="0"/>
                <a:ea typeface="Calibri" panose="020F0502020204030204" pitchFamily="34" charset="0"/>
                <a:cs typeface="Times New Roman" panose="02020603050405020304" pitchFamily="18" charset="0"/>
              </a:rPr>
              <a:t> have 	used the additional file </a:t>
            </a:r>
          </a:p>
          <a:p>
            <a:r>
              <a:rPr lang="en-US" spc="-5" dirty="0">
                <a:latin typeface="Georgia" panose="02040502050405020303" pitchFamily="18" charset="0"/>
                <a:ea typeface="Calibri" panose="020F0502020204030204" pitchFamily="34" charset="0"/>
                <a:cs typeface="Times New Roman" panose="02020603050405020304" pitchFamily="18" charset="0"/>
              </a:rPr>
              <a:t>	</a:t>
            </a:r>
            <a:r>
              <a:rPr lang="en-US" b="1" spc="-5" dirty="0">
                <a:latin typeface="Georgia" panose="02040502050405020303" pitchFamily="18" charset="0"/>
                <a:ea typeface="Calibri" panose="020F0502020204030204" pitchFamily="34" charset="0"/>
                <a:cs typeface="Times New Roman" panose="02020603050405020304" pitchFamily="18" charset="0"/>
              </a:rPr>
              <a:t>US-</a:t>
            </a:r>
            <a:r>
              <a:rPr lang="en-US" b="1" spc="-5" dirty="0" err="1">
                <a:latin typeface="Georgia" panose="02040502050405020303" pitchFamily="18" charset="0"/>
                <a:ea typeface="Calibri" panose="020F0502020204030204" pitchFamily="34" charset="0"/>
                <a:cs typeface="Times New Roman" panose="02020603050405020304" pitchFamily="18" charset="0"/>
              </a:rPr>
              <a:t>States.json</a:t>
            </a:r>
            <a:endParaRPr lang="en-US" sz="1600" b="1" spc="-5" dirty="0">
              <a:effectLst/>
              <a:latin typeface="Georgia" panose="02040502050405020303" pitchFamily="18" charset="0"/>
              <a:ea typeface="Calibri" panose="020F0502020204030204" pitchFamily="34" charset="0"/>
              <a:cs typeface="Times New Roman" panose="02020603050405020304" pitchFamily="18" charset="0"/>
            </a:endParaRPr>
          </a:p>
          <a:p>
            <a:endParaRPr lang="en-US" sz="1600" spc="-5" dirty="0">
              <a:latin typeface="Georgia" panose="02040502050405020303" pitchFamily="18" charset="0"/>
              <a:ea typeface="Calibri" panose="020F0502020204030204" pitchFamily="34" charset="0"/>
              <a:cs typeface="Times New Roman" panose="02020603050405020304" pitchFamily="18" charset="0"/>
            </a:endParaRPr>
          </a:p>
          <a:p>
            <a:r>
              <a:rPr lang="en-US" sz="1600" spc="-5" dirty="0">
                <a:latin typeface="Georgia" panose="02040502050405020303" pitchFamily="18" charset="0"/>
                <a:ea typeface="Calibri" panose="020F0502020204030204" pitchFamily="34" charset="0"/>
                <a:cs typeface="Times New Roman" panose="02020603050405020304" pitchFamily="18" charset="0"/>
              </a:rPr>
              <a:t>2) Calculated the </a:t>
            </a:r>
            <a:r>
              <a:rPr lang="en-US" sz="1600" spc="-5" dirty="0">
                <a:effectLst/>
                <a:latin typeface="Georgia" panose="02040502050405020303" pitchFamily="18" charset="0"/>
                <a:ea typeface="Calibri" panose="020F0502020204030204" pitchFamily="34" charset="0"/>
                <a:cs typeface="Times New Roman" panose="02020603050405020304" pitchFamily="18" charset="0"/>
              </a:rPr>
              <a:t>total acers burned</a:t>
            </a:r>
            <a:r>
              <a:rPr lang="en-US" sz="1600" spc="-5" dirty="0">
                <a:latin typeface="Georgia" panose="02040502050405020303" pitchFamily="18" charset="0"/>
                <a:ea typeface="Calibri" panose="020F0502020204030204" pitchFamily="34" charset="0"/>
                <a:cs typeface="Times New Roman" panose="02020603050405020304" pitchFamily="18" charset="0"/>
              </a:rPr>
              <a:t>	</a:t>
            </a:r>
            <a:r>
              <a:rPr lang="en-US" spc="-5" dirty="0">
                <a:latin typeface="Georgia" panose="02040502050405020303" pitchFamily="18" charset="0"/>
                <a:ea typeface="Calibri" panose="020F0502020204030204" pitchFamily="34" charset="0"/>
                <a:cs typeface="Times New Roman" panose="02020603050405020304" pitchFamily="18" charset="0"/>
              </a:rPr>
              <a:t>in the </a:t>
            </a:r>
            <a:r>
              <a:rPr lang="en-US" sz="1600" spc="-5" dirty="0">
                <a:latin typeface="Georgia" panose="02040502050405020303" pitchFamily="18" charset="0"/>
                <a:ea typeface="Calibri" panose="020F0502020204030204" pitchFamily="34" charset="0"/>
                <a:cs typeface="Times New Roman" panose="02020603050405020304" pitchFamily="18" charset="0"/>
              </a:rPr>
              <a:t>state and added in Acers</a:t>
            </a:r>
          </a:p>
          <a:p>
            <a:r>
              <a:rPr lang="en-US" spc="-5" dirty="0">
                <a:latin typeface="Georgia" panose="02040502050405020303" pitchFamily="18" charset="0"/>
                <a:cs typeface="Times New Roman" panose="02020603050405020304" pitchFamily="18" charset="0"/>
              </a:rPr>
              <a:t>	column</a:t>
            </a:r>
          </a:p>
          <a:p>
            <a:r>
              <a:rPr lang="en-US" spc="-5" dirty="0">
                <a:latin typeface="Georgia" panose="02040502050405020303" pitchFamily="18" charset="0"/>
                <a:cs typeface="Times New Roman" panose="02020603050405020304" pitchFamily="18" charset="0"/>
              </a:rPr>
              <a:t>3) Sate column being added</a:t>
            </a:r>
            <a:endParaRPr lang="en-US" dirty="0"/>
          </a:p>
        </p:txBody>
      </p:sp>
      <p:pic>
        <p:nvPicPr>
          <p:cNvPr id="7" name="Picture 6">
            <a:extLst>
              <a:ext uri="{FF2B5EF4-FFF2-40B4-BE49-F238E27FC236}">
                <a16:creationId xmlns:a16="http://schemas.microsoft.com/office/drawing/2014/main" id="{2DCEA349-D196-47B6-BF4E-81331505A9EA}"/>
              </a:ext>
            </a:extLst>
          </p:cNvPr>
          <p:cNvPicPr>
            <a:picLocks noChangeAspect="1"/>
          </p:cNvPicPr>
          <p:nvPr/>
        </p:nvPicPr>
        <p:blipFill>
          <a:blip r:embed="rId3"/>
          <a:stretch>
            <a:fillRect/>
          </a:stretch>
        </p:blipFill>
        <p:spPr>
          <a:xfrm>
            <a:off x="8781207" y="2133190"/>
            <a:ext cx="3334801" cy="4724809"/>
          </a:xfrm>
          <a:prstGeom prst="rect">
            <a:avLst/>
          </a:prstGeom>
        </p:spPr>
      </p:pic>
    </p:spTree>
    <p:extLst>
      <p:ext uri="{BB962C8B-B14F-4D97-AF65-F5344CB8AC3E}">
        <p14:creationId xmlns:p14="http://schemas.microsoft.com/office/powerpoint/2010/main" val="1108804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23013-EFD8-466E-A91C-1F4D0D5764C1}"/>
              </a:ext>
            </a:extLst>
          </p:cNvPr>
          <p:cNvSpPr>
            <a:spLocks noGrp="1"/>
          </p:cNvSpPr>
          <p:nvPr>
            <p:ph type="title"/>
          </p:nvPr>
        </p:nvSpPr>
        <p:spPr/>
        <p:txBody>
          <a:bodyPr/>
          <a:lstStyle/>
          <a:p>
            <a:r>
              <a:rPr lang="en-US" dirty="0"/>
              <a:t>Challenges conquered </a:t>
            </a:r>
          </a:p>
        </p:txBody>
      </p:sp>
      <p:sp>
        <p:nvSpPr>
          <p:cNvPr id="3" name="Content Placeholder 2">
            <a:extLst>
              <a:ext uri="{FF2B5EF4-FFF2-40B4-BE49-F238E27FC236}">
                <a16:creationId xmlns:a16="http://schemas.microsoft.com/office/drawing/2014/main" id="{4838853E-2C67-478A-B990-BFB8CE8F21C2}"/>
              </a:ext>
            </a:extLst>
          </p:cNvPr>
          <p:cNvSpPr>
            <a:spLocks noGrp="1"/>
          </p:cNvSpPr>
          <p:nvPr>
            <p:ph idx="1"/>
          </p:nvPr>
        </p:nvSpPr>
        <p:spPr/>
        <p:txBody>
          <a:bodyPr/>
          <a:lstStyle/>
          <a:p>
            <a:pPr marL="457200" indent="-457200">
              <a:buAutoNum type="arabicParenR"/>
            </a:pPr>
            <a:r>
              <a:rPr lang="en-US" dirty="0"/>
              <a:t>Adding required columns  determining state based on Latitude and longitude date</a:t>
            </a:r>
          </a:p>
          <a:p>
            <a:pPr marL="457200" indent="-457200">
              <a:buAutoNum type="arabicParenR" startAt="2"/>
            </a:pPr>
            <a:r>
              <a:rPr lang="en-US" dirty="0"/>
              <a:t>Heat map result (beginner problem)</a:t>
            </a:r>
          </a:p>
          <a:p>
            <a:pPr marL="457200" indent="-457200">
              <a:buAutoNum type="arabicParenR" startAt="2"/>
            </a:pPr>
            <a:r>
              <a:rPr lang="en-US" dirty="0"/>
              <a:t>XML parsing</a:t>
            </a:r>
          </a:p>
          <a:p>
            <a:pPr marL="457200" indent="-457200">
              <a:buAutoNum type="arabicParenR" startAt="2"/>
            </a:pPr>
            <a:r>
              <a:rPr lang="en-US" dirty="0"/>
              <a:t>Flask endpoints</a:t>
            </a:r>
          </a:p>
          <a:p>
            <a:pPr marL="457200" indent="-457200">
              <a:buAutoNum type="arabicParenR" startAt="2"/>
            </a:pPr>
            <a:r>
              <a:rPr lang="en-US" dirty="0"/>
              <a:t>Heroku hosting</a:t>
            </a:r>
          </a:p>
          <a:p>
            <a:pPr marL="457200" indent="-457200">
              <a:buAutoNum type="arabicParenR"/>
            </a:pPr>
            <a:endParaRPr lang="en-US" dirty="0"/>
          </a:p>
          <a:p>
            <a:pPr marL="457200" indent="-457200">
              <a:buAutoNum type="arabicParenR"/>
            </a:pPr>
            <a:endParaRPr lang="en-US" dirty="0"/>
          </a:p>
        </p:txBody>
      </p:sp>
    </p:spTree>
    <p:extLst>
      <p:ext uri="{BB962C8B-B14F-4D97-AF65-F5344CB8AC3E}">
        <p14:creationId xmlns:p14="http://schemas.microsoft.com/office/powerpoint/2010/main" val="15591167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D23C1-F6E5-42C2-8B06-58921E40BC84}"/>
              </a:ext>
            </a:extLst>
          </p:cNvPr>
          <p:cNvSpPr>
            <a:spLocks noGrp="1"/>
          </p:cNvSpPr>
          <p:nvPr>
            <p:ph type="title"/>
          </p:nvPr>
        </p:nvSpPr>
        <p:spPr/>
        <p:txBody>
          <a:bodyPr/>
          <a:lstStyle/>
          <a:p>
            <a:r>
              <a:rPr lang="en-US" b="1" dirty="0"/>
              <a:t>If we had more time</a:t>
            </a:r>
          </a:p>
        </p:txBody>
      </p:sp>
      <p:pic>
        <p:nvPicPr>
          <p:cNvPr id="6" name="Picture Placeholder 5">
            <a:extLst>
              <a:ext uri="{FF2B5EF4-FFF2-40B4-BE49-F238E27FC236}">
                <a16:creationId xmlns:a16="http://schemas.microsoft.com/office/drawing/2014/main" id="{76F7FC4D-B415-45FF-9590-A3BE08735335}"/>
              </a:ext>
            </a:extLst>
          </p:cNvPr>
          <p:cNvPicPr>
            <a:picLocks noGrp="1" noChangeAspect="1"/>
          </p:cNvPicPr>
          <p:nvPr>
            <p:ph type="pic" idx="1"/>
          </p:nvPr>
        </p:nvPicPr>
        <p:blipFill>
          <a:blip r:embed="rId2"/>
          <a:srcRect l="7595" r="7595"/>
          <a:stretch>
            <a:fillRect/>
          </a:stretch>
        </p:blipFill>
        <p:spPr>
          <a:xfrm>
            <a:off x="6368660" y="2336876"/>
            <a:ext cx="5425849" cy="3599312"/>
          </a:xfrm>
        </p:spPr>
      </p:pic>
      <p:sp>
        <p:nvSpPr>
          <p:cNvPr id="4" name="Text Placeholder 3">
            <a:extLst>
              <a:ext uri="{FF2B5EF4-FFF2-40B4-BE49-F238E27FC236}">
                <a16:creationId xmlns:a16="http://schemas.microsoft.com/office/drawing/2014/main" id="{00414490-00A2-43F9-9419-17D6C8470D8B}"/>
              </a:ext>
            </a:extLst>
          </p:cNvPr>
          <p:cNvSpPr>
            <a:spLocks noGrp="1"/>
          </p:cNvSpPr>
          <p:nvPr>
            <p:ph type="body" sz="half" idx="2"/>
          </p:nvPr>
        </p:nvSpPr>
        <p:spPr>
          <a:xfrm>
            <a:off x="680322" y="2336873"/>
            <a:ext cx="5080875" cy="3599315"/>
          </a:xfrm>
        </p:spPr>
        <p:txBody>
          <a:bodyPr/>
          <a:lstStyle/>
          <a:p>
            <a:r>
              <a:rPr lang="en-US" sz="3200" dirty="0"/>
              <a:t>Technical: </a:t>
            </a:r>
          </a:p>
          <a:p>
            <a:pPr marL="342900" indent="-342900">
              <a:buAutoNum type="arabicParenR"/>
            </a:pPr>
            <a:r>
              <a:rPr lang="en-US" dirty="0" err="1"/>
              <a:t>Pixijs</a:t>
            </a:r>
            <a:r>
              <a:rPr lang="en-US" dirty="0"/>
              <a:t>  2D java script library</a:t>
            </a:r>
          </a:p>
          <a:p>
            <a:pPr marL="342900" indent="-342900">
              <a:buAutoNum type="arabicParenR"/>
            </a:pPr>
            <a:r>
              <a:rPr lang="en-US" dirty="0"/>
              <a:t>Authentication </a:t>
            </a:r>
          </a:p>
          <a:p>
            <a:pPr marL="342900" indent="-342900">
              <a:buAutoNum type="arabicParenR"/>
            </a:pPr>
            <a:r>
              <a:rPr lang="en-US" dirty="0"/>
              <a:t>Mongo DB</a:t>
            </a:r>
          </a:p>
          <a:p>
            <a:pPr marL="342900" indent="-342900">
              <a:buAutoNum type="arabicParenR"/>
            </a:pPr>
            <a:r>
              <a:rPr lang="en-US" dirty="0"/>
              <a:t>More functional website</a:t>
            </a:r>
          </a:p>
          <a:p>
            <a:r>
              <a:rPr lang="en-US" sz="3200" b="1" dirty="0"/>
              <a:t>Informational: </a:t>
            </a:r>
          </a:p>
          <a:p>
            <a:pPr marL="342900" indent="-342900">
              <a:buAutoNum type="arabicParenR"/>
            </a:pPr>
            <a:r>
              <a:rPr lang="en-US" dirty="0"/>
              <a:t>Temperature Analysis</a:t>
            </a:r>
          </a:p>
          <a:p>
            <a:pPr marL="342900" indent="-342900">
              <a:buAutoNum type="arabicParenR"/>
            </a:pPr>
            <a:r>
              <a:rPr lang="en-US" dirty="0"/>
              <a:t> Air quality Analysis</a:t>
            </a:r>
          </a:p>
          <a:p>
            <a:pPr marL="342900" indent="-342900">
              <a:buAutoNum type="arabicParenR"/>
            </a:pPr>
            <a:r>
              <a:rPr lang="en-US" dirty="0"/>
              <a:t> Fire fighters resources Availability Analysis</a:t>
            </a:r>
          </a:p>
        </p:txBody>
      </p:sp>
    </p:spTree>
    <p:extLst>
      <p:ext uri="{BB962C8B-B14F-4D97-AF65-F5344CB8AC3E}">
        <p14:creationId xmlns:p14="http://schemas.microsoft.com/office/powerpoint/2010/main" val="22818775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89528-28E2-4119-9A60-1F6A628553DD}"/>
              </a:ext>
            </a:extLst>
          </p:cNvPr>
          <p:cNvSpPr>
            <a:spLocks noGrp="1"/>
          </p:cNvSpPr>
          <p:nvPr>
            <p:ph type="title"/>
          </p:nvPr>
        </p:nvSpPr>
        <p:spPr/>
        <p:txBody>
          <a:bodyPr>
            <a:noAutofit/>
          </a:bodyPr>
          <a:lstStyle/>
          <a:p>
            <a:r>
              <a:rPr lang="en-US" sz="8800" b="1" dirty="0"/>
              <a:t>Thank you</a:t>
            </a:r>
          </a:p>
        </p:txBody>
      </p:sp>
      <p:sp>
        <p:nvSpPr>
          <p:cNvPr id="3" name="Content Placeholder 2">
            <a:extLst>
              <a:ext uri="{FF2B5EF4-FFF2-40B4-BE49-F238E27FC236}">
                <a16:creationId xmlns:a16="http://schemas.microsoft.com/office/drawing/2014/main" id="{2DBD8684-B8AE-4B39-8E1F-4E8180D7E05B}"/>
              </a:ext>
            </a:extLst>
          </p:cNvPr>
          <p:cNvSpPr>
            <a:spLocks noGrp="1"/>
          </p:cNvSpPr>
          <p:nvPr>
            <p:ph idx="1"/>
          </p:nvPr>
        </p:nvSpPr>
        <p:spPr>
          <a:xfrm>
            <a:off x="479395" y="2157274"/>
            <a:ext cx="9814788" cy="3778915"/>
          </a:xfrm>
        </p:spPr>
        <p:txBody>
          <a:bodyPr>
            <a:normAutofit/>
          </a:bodyPr>
          <a:lstStyle/>
          <a:p>
            <a:pPr marL="0" indent="0">
              <a:buNone/>
            </a:pPr>
            <a:r>
              <a:rPr lang="en-US" sz="6600" b="1" dirty="0"/>
              <a:t>For your time </a:t>
            </a:r>
          </a:p>
          <a:p>
            <a:pPr marL="0" indent="0">
              <a:buNone/>
            </a:pPr>
            <a:r>
              <a:rPr lang="en-US" sz="6600" b="1" dirty="0"/>
              <a:t>From Team: High Flyers</a:t>
            </a:r>
          </a:p>
        </p:txBody>
      </p:sp>
    </p:spTree>
    <p:extLst>
      <p:ext uri="{BB962C8B-B14F-4D97-AF65-F5344CB8AC3E}">
        <p14:creationId xmlns:p14="http://schemas.microsoft.com/office/powerpoint/2010/main" val="2613009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3BBCD-A45E-4A3E-A600-BADAFF35252B}"/>
              </a:ext>
            </a:extLst>
          </p:cNvPr>
          <p:cNvSpPr>
            <a:spLocks noGrp="1"/>
          </p:cNvSpPr>
          <p:nvPr>
            <p:ph type="title"/>
          </p:nvPr>
        </p:nvSpPr>
        <p:spPr>
          <a:xfrm>
            <a:off x="680322" y="4711616"/>
            <a:ext cx="9613859" cy="854683"/>
          </a:xfrm>
        </p:spPr>
        <p:txBody>
          <a:bodyPr>
            <a:normAutofit/>
          </a:bodyPr>
          <a:lstStyle/>
          <a:p>
            <a:r>
              <a:rPr lang="en-US" sz="3600" dirty="0"/>
              <a:t>United States Live Wild Fire Analysis</a:t>
            </a:r>
          </a:p>
        </p:txBody>
      </p:sp>
      <p:pic>
        <p:nvPicPr>
          <p:cNvPr id="6" name="Picture Placeholder 5">
            <a:extLst>
              <a:ext uri="{FF2B5EF4-FFF2-40B4-BE49-F238E27FC236}">
                <a16:creationId xmlns:a16="http://schemas.microsoft.com/office/drawing/2014/main" id="{0407F2A3-D928-46DE-B537-1C7DD9EE7E85}"/>
              </a:ext>
            </a:extLst>
          </p:cNvPr>
          <p:cNvPicPr>
            <a:picLocks noGrp="1" noChangeAspect="1"/>
          </p:cNvPicPr>
          <p:nvPr>
            <p:ph type="pic" idx="1"/>
          </p:nvPr>
        </p:nvPicPr>
        <p:blipFill rotWithShape="1">
          <a:blip r:embed="rId2"/>
          <a:srcRect l="247" t="-13338" r="245" b="3501"/>
          <a:stretch/>
        </p:blipFill>
        <p:spPr>
          <a:xfrm>
            <a:off x="334092" y="-577047"/>
            <a:ext cx="10882882" cy="5122414"/>
          </a:xfrm>
        </p:spPr>
      </p:pic>
    </p:spTree>
    <p:extLst>
      <p:ext uri="{BB962C8B-B14F-4D97-AF65-F5344CB8AC3E}">
        <p14:creationId xmlns:p14="http://schemas.microsoft.com/office/powerpoint/2010/main" val="35939402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372604F-37B7-46CA-8931-7270B49BEAED}"/>
              </a:ext>
            </a:extLst>
          </p:cNvPr>
          <p:cNvSpPr>
            <a:spLocks noGrp="1"/>
          </p:cNvSpPr>
          <p:nvPr>
            <p:ph type="title"/>
          </p:nvPr>
        </p:nvSpPr>
        <p:spPr/>
        <p:txBody>
          <a:bodyPr/>
          <a:lstStyle/>
          <a:p>
            <a:r>
              <a:rPr lang="en-US" sz="3600" dirty="0"/>
              <a:t>Project Summary</a:t>
            </a:r>
            <a:br>
              <a:rPr lang="en-US" sz="3600" dirty="0"/>
            </a:br>
            <a:r>
              <a:rPr lang="en-US" sz="2400" dirty="0"/>
              <a:t>Heroku hosting </a:t>
            </a:r>
            <a:endParaRPr lang="en-US" dirty="0"/>
          </a:p>
        </p:txBody>
      </p:sp>
      <p:sp>
        <p:nvSpPr>
          <p:cNvPr id="8" name="Rectangle 2">
            <a:extLst>
              <a:ext uri="{FF2B5EF4-FFF2-40B4-BE49-F238E27FC236}">
                <a16:creationId xmlns:a16="http://schemas.microsoft.com/office/drawing/2014/main" id="{F2A46C99-7802-44ED-8F0F-59A831CA0071}"/>
              </a:ext>
            </a:extLst>
          </p:cNvPr>
          <p:cNvSpPr>
            <a:spLocks noGrp="1" noChangeArrowheads="1"/>
          </p:cNvSpPr>
          <p:nvPr>
            <p:ph idx="1"/>
          </p:nvPr>
        </p:nvSpPr>
        <p:spPr bwMode="auto">
          <a:xfrm>
            <a:off x="562535" y="2843032"/>
            <a:ext cx="9731647" cy="22448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4283" rIns="0" bIns="14283"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Monaco"/>
              </a:rPr>
              <a:t>The National Wildfire Coordinating Group collects and shares information regarding currently active wildfires in the western United States.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Monac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Monaco"/>
              </a:rPr>
              <a:t>This project collects this data and creates a series of interactive maps to display visual representations of the current state of wildfires in the western US.</a:t>
            </a:r>
            <a:r>
              <a:rPr kumimoji="0" lang="en-US" altLang="en-US" sz="1400" b="0" i="0" u="none" strike="noStrike" cap="none" normalizeH="0" baseline="0" dirty="0">
                <a:ln>
                  <a:noFill/>
                </a:ln>
                <a:effectLst/>
              </a:rPr>
              <a:t> </a:t>
            </a:r>
          </a:p>
        </p:txBody>
      </p:sp>
      <p:sp>
        <p:nvSpPr>
          <p:cNvPr id="9" name="Rectangle 8">
            <a:extLst>
              <a:ext uri="{FF2B5EF4-FFF2-40B4-BE49-F238E27FC236}">
                <a16:creationId xmlns:a16="http://schemas.microsoft.com/office/drawing/2014/main" id="{03459D66-7A19-429C-B4D0-AACE5F35FFFE}"/>
              </a:ext>
            </a:extLst>
          </p:cNvPr>
          <p:cNvSpPr/>
          <p:nvPr/>
        </p:nvSpPr>
        <p:spPr>
          <a:xfrm>
            <a:off x="6498336" y="5220070"/>
            <a:ext cx="5449824" cy="1574748"/>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effectLst/>
                <a:latin typeface="Arial" panose="020B0604020202020204" pitchFamily="34" charset="0"/>
              </a:rPr>
              <a:t>Project has been shared on Heroku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effectLst/>
                <a:latin typeface="Arial" panose="020B0604020202020204" pitchFamily="34" charset="0"/>
              </a:rPr>
              <a:t>https://wildfires-teamflyinghigh.herokuapp.com/</a:t>
            </a:r>
            <a:endParaRPr kumimoji="0" lang="en-US" altLang="en-US" sz="66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4687393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180732-B37C-40E8-9F5E-03F443E2A129}"/>
              </a:ext>
            </a:extLst>
          </p:cNvPr>
          <p:cNvSpPr>
            <a:spLocks noGrp="1"/>
          </p:cNvSpPr>
          <p:nvPr>
            <p:ph type="title"/>
          </p:nvPr>
        </p:nvSpPr>
        <p:spPr/>
        <p:txBody>
          <a:bodyPr/>
          <a:lstStyle/>
          <a:p>
            <a:r>
              <a:rPr lang="en-US" dirty="0"/>
              <a:t>ETL Process</a:t>
            </a:r>
          </a:p>
        </p:txBody>
      </p:sp>
      <p:sp>
        <p:nvSpPr>
          <p:cNvPr id="5" name="Text Placeholder 4">
            <a:extLst>
              <a:ext uri="{FF2B5EF4-FFF2-40B4-BE49-F238E27FC236}">
                <a16:creationId xmlns:a16="http://schemas.microsoft.com/office/drawing/2014/main" id="{3A3D28BE-5C37-4395-AEA3-9D778815A095}"/>
              </a:ext>
            </a:extLst>
          </p:cNvPr>
          <p:cNvSpPr>
            <a:spLocks noGrp="1"/>
          </p:cNvSpPr>
          <p:nvPr>
            <p:ph type="body" idx="1"/>
          </p:nvPr>
        </p:nvSpPr>
        <p:spPr/>
        <p:txBody>
          <a:bodyPr>
            <a:normAutofit/>
          </a:bodyPr>
          <a:lstStyle/>
          <a:p>
            <a:r>
              <a:rPr lang="en-US" sz="2400" u="sng" dirty="0"/>
              <a:t>E</a:t>
            </a:r>
            <a:r>
              <a:rPr lang="en-US" sz="2400" dirty="0"/>
              <a:t>xtract</a:t>
            </a:r>
          </a:p>
          <a:p>
            <a:r>
              <a:rPr lang="en-US" sz="2400" u="sng" dirty="0"/>
              <a:t>T</a:t>
            </a:r>
            <a:r>
              <a:rPr lang="en-US" sz="2400" dirty="0"/>
              <a:t>ransform</a:t>
            </a:r>
          </a:p>
          <a:p>
            <a:r>
              <a:rPr lang="en-US" sz="2400" u="sng" dirty="0"/>
              <a:t>L</a:t>
            </a:r>
            <a:r>
              <a:rPr lang="en-US" sz="2400" dirty="0"/>
              <a:t>oad</a:t>
            </a:r>
          </a:p>
        </p:txBody>
      </p:sp>
    </p:spTree>
    <p:extLst>
      <p:ext uri="{BB962C8B-B14F-4D97-AF65-F5344CB8AC3E}">
        <p14:creationId xmlns:p14="http://schemas.microsoft.com/office/powerpoint/2010/main" val="2903641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0E0F25A-FDD9-4EAA-8468-5E42B34BC590}"/>
              </a:ext>
            </a:extLst>
          </p:cNvPr>
          <p:cNvSpPr>
            <a:spLocks noGrp="1"/>
          </p:cNvSpPr>
          <p:nvPr>
            <p:ph type="title"/>
          </p:nvPr>
        </p:nvSpPr>
        <p:spPr/>
        <p:txBody>
          <a:bodyPr/>
          <a:lstStyle/>
          <a:p>
            <a:r>
              <a:rPr lang="en-US" dirty="0"/>
              <a:t>Data Extraction</a:t>
            </a:r>
          </a:p>
        </p:txBody>
      </p:sp>
      <p:sp>
        <p:nvSpPr>
          <p:cNvPr id="21" name="Text Placeholder 20">
            <a:extLst>
              <a:ext uri="{FF2B5EF4-FFF2-40B4-BE49-F238E27FC236}">
                <a16:creationId xmlns:a16="http://schemas.microsoft.com/office/drawing/2014/main" id="{77F45A86-1DB0-46FF-996D-617827A3AD6F}"/>
              </a:ext>
            </a:extLst>
          </p:cNvPr>
          <p:cNvSpPr>
            <a:spLocks noGrp="1"/>
          </p:cNvSpPr>
          <p:nvPr>
            <p:ph type="body" idx="1"/>
          </p:nvPr>
        </p:nvSpPr>
        <p:spPr>
          <a:xfrm>
            <a:off x="612178" y="3714569"/>
            <a:ext cx="3090188" cy="576262"/>
          </a:xfr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US" dirty="0"/>
              <a:t>Parse RSS Feed (XML)</a:t>
            </a:r>
          </a:p>
        </p:txBody>
      </p:sp>
      <p:sp>
        <p:nvSpPr>
          <p:cNvPr id="24" name="Text Placeholder 23">
            <a:extLst>
              <a:ext uri="{FF2B5EF4-FFF2-40B4-BE49-F238E27FC236}">
                <a16:creationId xmlns:a16="http://schemas.microsoft.com/office/drawing/2014/main" id="{D9DF6EFF-DBF2-4EF5-AEBE-557B1DB1E9BA}"/>
              </a:ext>
            </a:extLst>
          </p:cNvPr>
          <p:cNvSpPr>
            <a:spLocks noGrp="1"/>
          </p:cNvSpPr>
          <p:nvPr>
            <p:ph type="body" sz="half" idx="15"/>
          </p:nvPr>
        </p:nvSpPr>
        <p:spPr>
          <a:xfrm>
            <a:off x="631554" y="4400369"/>
            <a:ext cx="3049702" cy="2913513"/>
          </a:xfrm>
        </p:spPr>
        <p:txBody>
          <a:bodyPr/>
          <a:lstStyle/>
          <a:p>
            <a:pPr marL="285750" indent="-285750">
              <a:buFontTx/>
              <a:buChar char="-"/>
            </a:pPr>
            <a:r>
              <a:rPr lang="en-US" dirty="0"/>
              <a:t>Parse the source page using </a:t>
            </a:r>
            <a:r>
              <a:rPr lang="en-US" dirty="0" err="1"/>
              <a:t>Beautifle</a:t>
            </a:r>
            <a:r>
              <a:rPr lang="en-US" dirty="0"/>
              <a:t> Soup with an XML parser</a:t>
            </a:r>
          </a:p>
          <a:p>
            <a:pPr marL="285750" indent="-285750">
              <a:buFontTx/>
              <a:buChar char="-"/>
            </a:pPr>
            <a:r>
              <a:rPr lang="en-US" dirty="0"/>
              <a:t>Determine the XML tag which represents each data “row”</a:t>
            </a:r>
          </a:p>
          <a:p>
            <a:pPr marL="285750" indent="-285750">
              <a:buFontTx/>
              <a:buChar char="-"/>
            </a:pPr>
            <a:r>
              <a:rPr lang="en-US" dirty="0"/>
              <a:t>Cycle through each instance of this tag and store the data in a series of list</a:t>
            </a:r>
          </a:p>
          <a:p>
            <a:pPr marL="285750" indent="-285750">
              <a:buFontTx/>
              <a:buChar char="-"/>
            </a:pPr>
            <a:r>
              <a:rPr lang="en-US" dirty="0"/>
              <a:t>Convert lists into a Pandas </a:t>
            </a:r>
            <a:r>
              <a:rPr lang="en-US" dirty="0" err="1"/>
              <a:t>dataframe</a:t>
            </a:r>
            <a:endParaRPr lang="en-US" dirty="0"/>
          </a:p>
          <a:p>
            <a:pPr marL="285750" indent="-285750">
              <a:buFontTx/>
              <a:buChar char="-"/>
            </a:pPr>
            <a:endParaRPr lang="en-US" dirty="0"/>
          </a:p>
        </p:txBody>
      </p:sp>
      <p:sp>
        <p:nvSpPr>
          <p:cNvPr id="22" name="Text Placeholder 21">
            <a:extLst>
              <a:ext uri="{FF2B5EF4-FFF2-40B4-BE49-F238E27FC236}">
                <a16:creationId xmlns:a16="http://schemas.microsoft.com/office/drawing/2014/main" id="{B371AD42-DDEA-4735-AEBE-F5D995230BBF}"/>
              </a:ext>
            </a:extLst>
          </p:cNvPr>
          <p:cNvSpPr>
            <a:spLocks noGrp="1"/>
          </p:cNvSpPr>
          <p:nvPr>
            <p:ph type="body" sz="quarter" idx="3"/>
          </p:nvPr>
        </p:nvSpPr>
        <p:spPr>
          <a:xfrm>
            <a:off x="3907257" y="3714569"/>
            <a:ext cx="3063240" cy="576262"/>
          </a:xfr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US" dirty="0"/>
              <a:t>Digging Deeper</a:t>
            </a:r>
          </a:p>
        </p:txBody>
      </p:sp>
      <p:sp>
        <p:nvSpPr>
          <p:cNvPr id="25" name="Text Placeholder 24">
            <a:extLst>
              <a:ext uri="{FF2B5EF4-FFF2-40B4-BE49-F238E27FC236}">
                <a16:creationId xmlns:a16="http://schemas.microsoft.com/office/drawing/2014/main" id="{AA3D082F-8B1B-48DC-B20E-A615AC723B52}"/>
              </a:ext>
            </a:extLst>
          </p:cNvPr>
          <p:cNvSpPr>
            <a:spLocks noGrp="1"/>
          </p:cNvSpPr>
          <p:nvPr>
            <p:ph type="body" sz="half" idx="16"/>
          </p:nvPr>
        </p:nvSpPr>
        <p:spPr>
          <a:xfrm>
            <a:off x="3896702" y="4400369"/>
            <a:ext cx="3063240" cy="1545907"/>
          </a:xfrm>
        </p:spPr>
        <p:txBody>
          <a:bodyPr/>
          <a:lstStyle/>
          <a:p>
            <a:pPr marL="285750" indent="-285750">
              <a:buFontTx/>
              <a:buChar char="-"/>
            </a:pPr>
            <a:r>
              <a:rPr lang="en-US" dirty="0"/>
              <a:t>Visit incident page for each fire</a:t>
            </a:r>
          </a:p>
          <a:p>
            <a:pPr marL="285750" indent="-285750">
              <a:buFontTx/>
              <a:buChar char="-"/>
            </a:pPr>
            <a:r>
              <a:rPr lang="en-US" dirty="0"/>
              <a:t>Grab the data tables, using Pandas </a:t>
            </a:r>
            <a:r>
              <a:rPr lang="en-US" dirty="0" err="1"/>
              <a:t>read_html</a:t>
            </a:r>
            <a:endParaRPr lang="en-US" dirty="0"/>
          </a:p>
          <a:p>
            <a:pPr marL="285750" indent="-285750">
              <a:buFontTx/>
              <a:buChar char="-"/>
            </a:pPr>
            <a:r>
              <a:rPr lang="en-US" dirty="0"/>
              <a:t>Extract </a:t>
            </a:r>
            <a:r>
              <a:rPr lang="en-US" u="sng" dirty="0"/>
              <a:t>cause</a:t>
            </a:r>
            <a:r>
              <a:rPr lang="en-US" dirty="0"/>
              <a:t> and </a:t>
            </a:r>
            <a:r>
              <a:rPr lang="en-US" u="sng" dirty="0"/>
              <a:t>size</a:t>
            </a:r>
            <a:r>
              <a:rPr lang="en-US" dirty="0"/>
              <a:t> data from the tables</a:t>
            </a:r>
          </a:p>
        </p:txBody>
      </p:sp>
      <p:sp>
        <p:nvSpPr>
          <p:cNvPr id="23" name="Text Placeholder 22">
            <a:extLst>
              <a:ext uri="{FF2B5EF4-FFF2-40B4-BE49-F238E27FC236}">
                <a16:creationId xmlns:a16="http://schemas.microsoft.com/office/drawing/2014/main" id="{CF609C2E-FA8A-4163-97B3-79D449A4F865}"/>
              </a:ext>
            </a:extLst>
          </p:cNvPr>
          <p:cNvSpPr>
            <a:spLocks noGrp="1"/>
          </p:cNvSpPr>
          <p:nvPr>
            <p:ph type="body" sz="quarter" idx="13"/>
          </p:nvPr>
        </p:nvSpPr>
        <p:spPr>
          <a:xfrm>
            <a:off x="7175388" y="3714569"/>
            <a:ext cx="3070025" cy="576262"/>
          </a:xfr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US" dirty="0"/>
              <a:t>Reverse </a:t>
            </a:r>
            <a:r>
              <a:rPr lang="en-US" dirty="0" err="1"/>
              <a:t>Geomapping</a:t>
            </a:r>
            <a:endParaRPr lang="en-US" dirty="0"/>
          </a:p>
        </p:txBody>
      </p:sp>
      <p:sp>
        <p:nvSpPr>
          <p:cNvPr id="26" name="Text Placeholder 25">
            <a:extLst>
              <a:ext uri="{FF2B5EF4-FFF2-40B4-BE49-F238E27FC236}">
                <a16:creationId xmlns:a16="http://schemas.microsoft.com/office/drawing/2014/main" id="{7CC14B43-D500-4796-9C2E-BD997F474206}"/>
              </a:ext>
            </a:extLst>
          </p:cNvPr>
          <p:cNvSpPr>
            <a:spLocks noGrp="1"/>
          </p:cNvSpPr>
          <p:nvPr>
            <p:ph type="body" sz="half" idx="17"/>
          </p:nvPr>
        </p:nvSpPr>
        <p:spPr>
          <a:xfrm>
            <a:off x="7175388" y="4400369"/>
            <a:ext cx="3070025" cy="1451791"/>
          </a:xfrm>
        </p:spPr>
        <p:txBody>
          <a:bodyPr/>
          <a:lstStyle/>
          <a:p>
            <a:pPr marL="285750" indent="-285750">
              <a:buFontTx/>
              <a:buChar char="-"/>
            </a:pPr>
            <a:r>
              <a:rPr lang="en-US" dirty="0"/>
              <a:t>Feed </a:t>
            </a:r>
            <a:r>
              <a:rPr lang="en-US" dirty="0" err="1"/>
              <a:t>lat</a:t>
            </a:r>
            <a:r>
              <a:rPr lang="en-US" dirty="0"/>
              <a:t>/</a:t>
            </a:r>
            <a:r>
              <a:rPr lang="en-US" dirty="0" err="1"/>
              <a:t>lon</a:t>
            </a:r>
            <a:r>
              <a:rPr lang="en-US" dirty="0"/>
              <a:t> coordinates for each fire into Google’s </a:t>
            </a:r>
            <a:r>
              <a:rPr lang="en-US" dirty="0" err="1"/>
              <a:t>Geomapping</a:t>
            </a:r>
            <a:r>
              <a:rPr lang="en-US" dirty="0"/>
              <a:t> API to determine which state the fire is located in</a:t>
            </a:r>
          </a:p>
          <a:p>
            <a:pPr marL="285750" indent="-285750">
              <a:buFontTx/>
              <a:buChar char="-"/>
            </a:pPr>
            <a:r>
              <a:rPr lang="en-US" dirty="0"/>
              <a:t>(Used in generating choropleth map)</a:t>
            </a:r>
          </a:p>
        </p:txBody>
      </p:sp>
      <p:sp>
        <p:nvSpPr>
          <p:cNvPr id="28" name="Rectangle 27">
            <a:extLst>
              <a:ext uri="{FF2B5EF4-FFF2-40B4-BE49-F238E27FC236}">
                <a16:creationId xmlns:a16="http://schemas.microsoft.com/office/drawing/2014/main" id="{1FE688F7-DECD-4ACE-98A4-5A7F972B86EE}"/>
              </a:ext>
            </a:extLst>
          </p:cNvPr>
          <p:cNvSpPr/>
          <p:nvPr/>
        </p:nvSpPr>
        <p:spPr>
          <a:xfrm>
            <a:off x="7224156" y="6242304"/>
            <a:ext cx="4724004" cy="552514"/>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b="1" u="sng" dirty="0"/>
              <a:t>Result</a:t>
            </a:r>
            <a:r>
              <a:rPr lang="en-US" dirty="0"/>
              <a:t>: Complete Data (Pandas </a:t>
            </a:r>
            <a:r>
              <a:rPr lang="en-US" dirty="0" err="1"/>
              <a:t>Dataframe</a:t>
            </a:r>
            <a:r>
              <a:rPr lang="en-US" dirty="0"/>
              <a:t>)</a:t>
            </a:r>
          </a:p>
        </p:txBody>
      </p:sp>
      <p:sp>
        <p:nvSpPr>
          <p:cNvPr id="40" name="Text Placeholder 20">
            <a:extLst>
              <a:ext uri="{FF2B5EF4-FFF2-40B4-BE49-F238E27FC236}">
                <a16:creationId xmlns:a16="http://schemas.microsoft.com/office/drawing/2014/main" id="{FADBFB51-11E9-4AC2-9436-ECA855EEAC1E}"/>
              </a:ext>
            </a:extLst>
          </p:cNvPr>
          <p:cNvSpPr txBox="1">
            <a:spLocks/>
          </p:cNvSpPr>
          <p:nvPr/>
        </p:nvSpPr>
        <p:spPr>
          <a:xfrm>
            <a:off x="338946" y="2207680"/>
            <a:ext cx="9788554" cy="139735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sz="2400" b="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u="sng" dirty="0"/>
              <a:t>Source:</a:t>
            </a:r>
          </a:p>
          <a:p>
            <a:r>
              <a:rPr lang="en-US" dirty="0"/>
              <a:t>National Wildfire Coordinating Group’s Incident Information System</a:t>
            </a:r>
          </a:p>
          <a:p>
            <a:r>
              <a:rPr lang="en-US" i="1" dirty="0"/>
              <a:t>https://inciweb.nwcg.gov/feeds/rss/incidents/</a:t>
            </a:r>
          </a:p>
        </p:txBody>
      </p:sp>
    </p:spTree>
    <p:extLst>
      <p:ext uri="{BB962C8B-B14F-4D97-AF65-F5344CB8AC3E}">
        <p14:creationId xmlns:p14="http://schemas.microsoft.com/office/powerpoint/2010/main" val="761669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F68C9-4FDE-4376-B9AF-6EF9C0D551C5}"/>
              </a:ext>
            </a:extLst>
          </p:cNvPr>
          <p:cNvSpPr>
            <a:spLocks noGrp="1"/>
          </p:cNvSpPr>
          <p:nvPr>
            <p:ph type="title"/>
          </p:nvPr>
        </p:nvSpPr>
        <p:spPr/>
        <p:txBody>
          <a:bodyPr/>
          <a:lstStyle/>
          <a:p>
            <a:r>
              <a:rPr lang="en-US" dirty="0"/>
              <a:t>Data Transformation</a:t>
            </a:r>
          </a:p>
        </p:txBody>
      </p:sp>
      <p:sp>
        <p:nvSpPr>
          <p:cNvPr id="3" name="Text Placeholder 2">
            <a:extLst>
              <a:ext uri="{FF2B5EF4-FFF2-40B4-BE49-F238E27FC236}">
                <a16:creationId xmlns:a16="http://schemas.microsoft.com/office/drawing/2014/main" id="{4DFB6543-1791-4195-B1CD-E595B80B8286}"/>
              </a:ext>
            </a:extLst>
          </p:cNvPr>
          <p:cNvSpPr>
            <a:spLocks noGrp="1"/>
          </p:cNvSpPr>
          <p:nvPr>
            <p:ph type="body" idx="1"/>
          </p:nvPr>
        </p:nvSpPr>
        <p:spPr>
          <a:xfrm>
            <a:off x="171977" y="2027326"/>
            <a:ext cx="3691598" cy="576262"/>
          </a:xfrm>
        </p:spPr>
        <p:txBody>
          <a:bodyPr/>
          <a:lstStyle/>
          <a:p>
            <a:r>
              <a:rPr lang="en-US" dirty="0"/>
              <a:t>Consolidate </a:t>
            </a:r>
            <a:r>
              <a:rPr lang="en-US" u="sng" dirty="0"/>
              <a:t>Fire Causes</a:t>
            </a:r>
          </a:p>
        </p:txBody>
      </p:sp>
      <p:sp>
        <p:nvSpPr>
          <p:cNvPr id="4" name="Text Placeholder 3">
            <a:extLst>
              <a:ext uri="{FF2B5EF4-FFF2-40B4-BE49-F238E27FC236}">
                <a16:creationId xmlns:a16="http://schemas.microsoft.com/office/drawing/2014/main" id="{758F3519-D5CB-4F8B-B685-F42D72BE87DD}"/>
              </a:ext>
            </a:extLst>
          </p:cNvPr>
          <p:cNvSpPr>
            <a:spLocks noGrp="1"/>
          </p:cNvSpPr>
          <p:nvPr>
            <p:ph type="body" sz="half" idx="15"/>
          </p:nvPr>
        </p:nvSpPr>
        <p:spPr>
          <a:xfrm>
            <a:off x="570594" y="2839793"/>
            <a:ext cx="3049702" cy="2913513"/>
          </a:xfrm>
        </p:spPr>
        <p:txBody>
          <a:bodyPr/>
          <a:lstStyle/>
          <a:p>
            <a:pPr marL="285750" indent="-285750">
              <a:buFontTx/>
              <a:buChar char="-"/>
            </a:pPr>
            <a:r>
              <a:rPr lang="en-US" dirty="0"/>
              <a:t>Unknown</a:t>
            </a:r>
          </a:p>
          <a:p>
            <a:pPr marL="285750" indent="-285750">
              <a:buFontTx/>
              <a:buChar char="-"/>
            </a:pPr>
            <a:r>
              <a:rPr lang="en-US" dirty="0"/>
              <a:t>Under Investigation</a:t>
            </a:r>
          </a:p>
          <a:p>
            <a:pPr marL="285750" indent="-285750">
              <a:buFontTx/>
              <a:buChar char="-"/>
            </a:pPr>
            <a:r>
              <a:rPr lang="en-US" dirty="0"/>
              <a:t>Investigating</a:t>
            </a:r>
          </a:p>
          <a:p>
            <a:pPr marL="285750" indent="-285750">
              <a:buFontTx/>
              <a:buChar char="-"/>
            </a:pPr>
            <a:r>
              <a:rPr lang="en-US" dirty="0"/>
              <a:t>Unknown / Under Investigation</a:t>
            </a:r>
          </a:p>
          <a:p>
            <a:pPr marL="285750" indent="-285750">
              <a:buFontTx/>
              <a:buChar char="-"/>
            </a:pPr>
            <a:endParaRPr lang="en-US" dirty="0"/>
          </a:p>
        </p:txBody>
      </p:sp>
      <p:sp>
        <p:nvSpPr>
          <p:cNvPr id="5" name="Text Placeholder 4">
            <a:extLst>
              <a:ext uri="{FF2B5EF4-FFF2-40B4-BE49-F238E27FC236}">
                <a16:creationId xmlns:a16="http://schemas.microsoft.com/office/drawing/2014/main" id="{BAE1A686-F0CE-44CA-9CCF-1BCF8837D581}"/>
              </a:ext>
            </a:extLst>
          </p:cNvPr>
          <p:cNvSpPr>
            <a:spLocks noGrp="1"/>
          </p:cNvSpPr>
          <p:nvPr>
            <p:ph type="body" sz="quarter" idx="3"/>
          </p:nvPr>
        </p:nvSpPr>
        <p:spPr>
          <a:xfrm>
            <a:off x="3852788" y="2035527"/>
            <a:ext cx="3505480" cy="576262"/>
          </a:xfrm>
        </p:spPr>
        <p:txBody>
          <a:bodyPr/>
          <a:lstStyle/>
          <a:p>
            <a:r>
              <a:rPr lang="en-US" dirty="0"/>
              <a:t>Strip Fire </a:t>
            </a:r>
            <a:r>
              <a:rPr lang="en-US" u="sng" dirty="0"/>
              <a:t>Acreage</a:t>
            </a:r>
            <a:r>
              <a:rPr lang="en-US" dirty="0"/>
              <a:t> Value</a:t>
            </a:r>
          </a:p>
        </p:txBody>
      </p:sp>
      <p:sp>
        <p:nvSpPr>
          <p:cNvPr id="7" name="Text Placeholder 6">
            <a:extLst>
              <a:ext uri="{FF2B5EF4-FFF2-40B4-BE49-F238E27FC236}">
                <a16:creationId xmlns:a16="http://schemas.microsoft.com/office/drawing/2014/main" id="{40174585-C5FA-43A4-B0A6-2E3009D6535F}"/>
              </a:ext>
            </a:extLst>
          </p:cNvPr>
          <p:cNvSpPr>
            <a:spLocks noGrp="1"/>
          </p:cNvSpPr>
          <p:nvPr>
            <p:ph type="body" sz="quarter" idx="13"/>
          </p:nvPr>
        </p:nvSpPr>
        <p:spPr>
          <a:xfrm>
            <a:off x="7626492" y="2019881"/>
            <a:ext cx="3070025" cy="576262"/>
          </a:xfrm>
        </p:spPr>
        <p:txBody>
          <a:bodyPr/>
          <a:lstStyle/>
          <a:p>
            <a:r>
              <a:rPr lang="en-US" dirty="0"/>
              <a:t>Handle data gaps</a:t>
            </a:r>
          </a:p>
        </p:txBody>
      </p:sp>
      <p:sp>
        <p:nvSpPr>
          <p:cNvPr id="9" name="Rectangle: Rounded Corners 8">
            <a:extLst>
              <a:ext uri="{FF2B5EF4-FFF2-40B4-BE49-F238E27FC236}">
                <a16:creationId xmlns:a16="http://schemas.microsoft.com/office/drawing/2014/main" id="{0805253E-B639-4B27-B181-A8961D1F6AF6}"/>
              </a:ext>
            </a:extLst>
          </p:cNvPr>
          <p:cNvSpPr/>
          <p:nvPr/>
        </p:nvSpPr>
        <p:spPr>
          <a:xfrm>
            <a:off x="250554" y="2854091"/>
            <a:ext cx="3260013" cy="12445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1400" dirty="0"/>
              <a:t>“Unknown”</a:t>
            </a:r>
          </a:p>
          <a:p>
            <a:pPr marL="285750" indent="-285750">
              <a:buFontTx/>
              <a:buChar char="-"/>
            </a:pPr>
            <a:r>
              <a:rPr lang="en-US" sz="1400" dirty="0"/>
              <a:t>“Under Investigation”</a:t>
            </a:r>
          </a:p>
          <a:p>
            <a:pPr marL="285750" indent="-285750">
              <a:buFontTx/>
              <a:buChar char="-"/>
            </a:pPr>
            <a:r>
              <a:rPr lang="en-US" sz="1400" dirty="0"/>
              <a:t>“Investigating”</a:t>
            </a:r>
          </a:p>
          <a:p>
            <a:pPr marL="285750" indent="-285750">
              <a:buFontTx/>
              <a:buChar char="-"/>
            </a:pPr>
            <a:r>
              <a:rPr lang="en-US" sz="1400" dirty="0"/>
              <a:t>“Unknown/Under Investigation”</a:t>
            </a:r>
            <a:endParaRPr lang="en-US" sz="1600" dirty="0"/>
          </a:p>
        </p:txBody>
      </p:sp>
      <p:sp>
        <p:nvSpPr>
          <p:cNvPr id="10" name="Rectangle: Rounded Corners 9">
            <a:extLst>
              <a:ext uri="{FF2B5EF4-FFF2-40B4-BE49-F238E27FC236}">
                <a16:creationId xmlns:a16="http://schemas.microsoft.com/office/drawing/2014/main" id="{64D6E586-6845-4889-82C3-42360FBB7622}"/>
              </a:ext>
            </a:extLst>
          </p:cNvPr>
          <p:cNvSpPr/>
          <p:nvPr/>
        </p:nvSpPr>
        <p:spPr>
          <a:xfrm>
            <a:off x="360283" y="4650565"/>
            <a:ext cx="3070034" cy="124452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400" dirty="0"/>
              <a:t>“Unknown”</a:t>
            </a:r>
            <a:endParaRPr lang="en-US" dirty="0"/>
          </a:p>
        </p:txBody>
      </p:sp>
      <p:sp>
        <p:nvSpPr>
          <p:cNvPr id="11" name="Arrow: Down 10">
            <a:extLst>
              <a:ext uri="{FF2B5EF4-FFF2-40B4-BE49-F238E27FC236}">
                <a16:creationId xmlns:a16="http://schemas.microsoft.com/office/drawing/2014/main" id="{ABAA93F6-CC78-4632-A2E0-6CE6B3842F58}"/>
              </a:ext>
            </a:extLst>
          </p:cNvPr>
          <p:cNvSpPr/>
          <p:nvPr/>
        </p:nvSpPr>
        <p:spPr>
          <a:xfrm>
            <a:off x="1700784" y="4129698"/>
            <a:ext cx="463296" cy="4754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FE62CAE9-7DA8-4A5F-8585-CAF254F8A6A0}"/>
              </a:ext>
            </a:extLst>
          </p:cNvPr>
          <p:cNvSpPr/>
          <p:nvPr/>
        </p:nvSpPr>
        <p:spPr>
          <a:xfrm>
            <a:off x="4093354" y="2855034"/>
            <a:ext cx="2859531" cy="12445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“213,945 Acres”</a:t>
            </a:r>
            <a:endParaRPr lang="en-US" sz="2400" dirty="0"/>
          </a:p>
        </p:txBody>
      </p:sp>
      <p:sp>
        <p:nvSpPr>
          <p:cNvPr id="13" name="Rectangle: Rounded Corners 12">
            <a:extLst>
              <a:ext uri="{FF2B5EF4-FFF2-40B4-BE49-F238E27FC236}">
                <a16:creationId xmlns:a16="http://schemas.microsoft.com/office/drawing/2014/main" id="{B1FF04E3-DB80-4B3D-9A33-A89BD5006EE9}"/>
              </a:ext>
            </a:extLst>
          </p:cNvPr>
          <p:cNvSpPr/>
          <p:nvPr/>
        </p:nvSpPr>
        <p:spPr>
          <a:xfrm>
            <a:off x="4093353" y="4650565"/>
            <a:ext cx="2859531" cy="124452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t>“213945”</a:t>
            </a:r>
            <a:endParaRPr lang="en-US" sz="2400" dirty="0"/>
          </a:p>
        </p:txBody>
      </p:sp>
      <p:sp>
        <p:nvSpPr>
          <p:cNvPr id="14" name="Arrow: Down 13">
            <a:extLst>
              <a:ext uri="{FF2B5EF4-FFF2-40B4-BE49-F238E27FC236}">
                <a16:creationId xmlns:a16="http://schemas.microsoft.com/office/drawing/2014/main" id="{292CDF74-0F3F-48E0-9300-D5410B54BDDA}"/>
              </a:ext>
            </a:extLst>
          </p:cNvPr>
          <p:cNvSpPr/>
          <p:nvPr/>
        </p:nvSpPr>
        <p:spPr>
          <a:xfrm>
            <a:off x="5291470" y="4123001"/>
            <a:ext cx="463296" cy="4754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1CEF75C0-7260-4E23-A963-2C75814C160B}"/>
              </a:ext>
            </a:extLst>
          </p:cNvPr>
          <p:cNvSpPr/>
          <p:nvPr/>
        </p:nvSpPr>
        <p:spPr>
          <a:xfrm>
            <a:off x="7467997" y="2854091"/>
            <a:ext cx="2859531" cy="12445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[no data]</a:t>
            </a:r>
            <a:endParaRPr lang="en-US" sz="2400" dirty="0"/>
          </a:p>
        </p:txBody>
      </p:sp>
      <p:sp>
        <p:nvSpPr>
          <p:cNvPr id="17" name="Rectangle: Rounded Corners 16">
            <a:extLst>
              <a:ext uri="{FF2B5EF4-FFF2-40B4-BE49-F238E27FC236}">
                <a16:creationId xmlns:a16="http://schemas.microsoft.com/office/drawing/2014/main" id="{543742CB-B2BF-487E-8BBF-7186B6D156C1}"/>
              </a:ext>
            </a:extLst>
          </p:cNvPr>
          <p:cNvSpPr/>
          <p:nvPr/>
        </p:nvSpPr>
        <p:spPr>
          <a:xfrm>
            <a:off x="7467996" y="4649622"/>
            <a:ext cx="2859531" cy="124452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t>“n/a”</a:t>
            </a:r>
            <a:endParaRPr lang="en-US" sz="2400" dirty="0"/>
          </a:p>
        </p:txBody>
      </p:sp>
      <p:sp>
        <p:nvSpPr>
          <p:cNvPr id="18" name="Arrow: Down 17">
            <a:extLst>
              <a:ext uri="{FF2B5EF4-FFF2-40B4-BE49-F238E27FC236}">
                <a16:creationId xmlns:a16="http://schemas.microsoft.com/office/drawing/2014/main" id="{5F6AB37F-9E58-4EF6-853F-A3543015868F}"/>
              </a:ext>
            </a:extLst>
          </p:cNvPr>
          <p:cNvSpPr/>
          <p:nvPr/>
        </p:nvSpPr>
        <p:spPr>
          <a:xfrm>
            <a:off x="8666113" y="4122058"/>
            <a:ext cx="463296" cy="4754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3319F78-1A08-43EE-A5C3-66DFA45A6954}"/>
              </a:ext>
            </a:extLst>
          </p:cNvPr>
          <p:cNvSpPr/>
          <p:nvPr/>
        </p:nvSpPr>
        <p:spPr>
          <a:xfrm>
            <a:off x="7437120" y="6242304"/>
            <a:ext cx="4511040" cy="552514"/>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b="1" u="sng" dirty="0"/>
              <a:t>Result</a:t>
            </a:r>
            <a:r>
              <a:rPr lang="en-US" dirty="0"/>
              <a:t>: Clean Data (Pandas </a:t>
            </a:r>
            <a:r>
              <a:rPr lang="en-US" dirty="0" err="1"/>
              <a:t>Dataframe</a:t>
            </a:r>
            <a:r>
              <a:rPr lang="en-US" dirty="0"/>
              <a:t>)</a:t>
            </a:r>
          </a:p>
        </p:txBody>
      </p:sp>
    </p:spTree>
    <p:extLst>
      <p:ext uri="{BB962C8B-B14F-4D97-AF65-F5344CB8AC3E}">
        <p14:creationId xmlns:p14="http://schemas.microsoft.com/office/powerpoint/2010/main" val="3364662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30A6A29-27A4-4537-A0E7-0FE2C3AB055C}"/>
              </a:ext>
            </a:extLst>
          </p:cNvPr>
          <p:cNvSpPr>
            <a:spLocks noGrp="1"/>
          </p:cNvSpPr>
          <p:nvPr>
            <p:ph type="title"/>
          </p:nvPr>
        </p:nvSpPr>
        <p:spPr/>
        <p:txBody>
          <a:bodyPr/>
          <a:lstStyle/>
          <a:p>
            <a:r>
              <a:rPr lang="en-US" dirty="0"/>
              <a:t>Data Loading</a:t>
            </a:r>
          </a:p>
        </p:txBody>
      </p:sp>
      <p:sp>
        <p:nvSpPr>
          <p:cNvPr id="12" name="Rectangle 11">
            <a:extLst>
              <a:ext uri="{FF2B5EF4-FFF2-40B4-BE49-F238E27FC236}">
                <a16:creationId xmlns:a16="http://schemas.microsoft.com/office/drawing/2014/main" id="{19724BFC-9941-4149-9D1F-F302E74A78C5}"/>
              </a:ext>
            </a:extLst>
          </p:cNvPr>
          <p:cNvSpPr/>
          <p:nvPr/>
        </p:nvSpPr>
        <p:spPr>
          <a:xfrm>
            <a:off x="7437120" y="6242304"/>
            <a:ext cx="4511040" cy="552514"/>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b="1" u="sng" dirty="0"/>
              <a:t>Result</a:t>
            </a:r>
            <a:r>
              <a:rPr lang="en-US" dirty="0"/>
              <a:t>: </a:t>
            </a:r>
            <a:r>
              <a:rPr lang="en-US" dirty="0" err="1"/>
              <a:t>postgresql</a:t>
            </a:r>
            <a:r>
              <a:rPr lang="en-US" dirty="0"/>
              <a:t> Database</a:t>
            </a:r>
          </a:p>
        </p:txBody>
      </p:sp>
      <p:pic>
        <p:nvPicPr>
          <p:cNvPr id="16" name="Picture 15">
            <a:extLst>
              <a:ext uri="{FF2B5EF4-FFF2-40B4-BE49-F238E27FC236}">
                <a16:creationId xmlns:a16="http://schemas.microsoft.com/office/drawing/2014/main" id="{A16B3CCE-5E55-4A78-891C-E1CEDFC15AC8}"/>
              </a:ext>
            </a:extLst>
          </p:cNvPr>
          <p:cNvPicPr>
            <a:picLocks noChangeAspect="1"/>
          </p:cNvPicPr>
          <p:nvPr/>
        </p:nvPicPr>
        <p:blipFill>
          <a:blip r:embed="rId2"/>
          <a:stretch>
            <a:fillRect/>
          </a:stretch>
        </p:blipFill>
        <p:spPr>
          <a:xfrm>
            <a:off x="321716" y="2697814"/>
            <a:ext cx="7671402" cy="2410225"/>
          </a:xfrm>
          <a:prstGeom prst="rect">
            <a:avLst/>
          </a:prstGeom>
        </p:spPr>
      </p:pic>
      <p:pic>
        <p:nvPicPr>
          <p:cNvPr id="1026" name="Picture 2" descr="Vector drawing of blue database symbol | Free SVG">
            <a:extLst>
              <a:ext uri="{FF2B5EF4-FFF2-40B4-BE49-F238E27FC236}">
                <a16:creationId xmlns:a16="http://schemas.microsoft.com/office/drawing/2014/main" id="{2AADC15A-5A75-4911-88A4-F930C4A57FF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392877" y="2371359"/>
            <a:ext cx="2599525" cy="360045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4">
            <p14:nvContentPartPr>
              <p14:cNvPr id="21" name="Ink 20">
                <a:extLst>
                  <a:ext uri="{FF2B5EF4-FFF2-40B4-BE49-F238E27FC236}">
                    <a16:creationId xmlns:a16="http://schemas.microsoft.com/office/drawing/2014/main" id="{F4D02813-A341-4CC1-8E44-8247A5F8D919}"/>
                  </a:ext>
                </a:extLst>
              </p14:cNvPr>
              <p14:cNvContentPartPr/>
              <p14:nvPr/>
            </p14:nvContentPartPr>
            <p14:xfrm>
              <a:off x="3845843" y="6289821"/>
              <a:ext cx="360" cy="360"/>
            </p14:xfrm>
          </p:contentPart>
        </mc:Choice>
        <mc:Fallback xmlns="">
          <p:pic>
            <p:nvPicPr>
              <p:cNvPr id="21" name="Ink 20">
                <a:extLst>
                  <a:ext uri="{FF2B5EF4-FFF2-40B4-BE49-F238E27FC236}">
                    <a16:creationId xmlns:a16="http://schemas.microsoft.com/office/drawing/2014/main" id="{F4D02813-A341-4CC1-8E44-8247A5F8D919}"/>
                  </a:ext>
                </a:extLst>
              </p:cNvPr>
              <p:cNvPicPr/>
              <p:nvPr/>
            </p:nvPicPr>
            <p:blipFill>
              <a:blip r:embed="rId5"/>
              <a:stretch>
                <a:fillRect/>
              </a:stretch>
            </p:blipFill>
            <p:spPr>
              <a:xfrm>
                <a:off x="3791843" y="618182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2" name="Ink 21">
                <a:extLst>
                  <a:ext uri="{FF2B5EF4-FFF2-40B4-BE49-F238E27FC236}">
                    <a16:creationId xmlns:a16="http://schemas.microsoft.com/office/drawing/2014/main" id="{57BE5076-50CA-47F8-9649-F09B4B7B24B8}"/>
                  </a:ext>
                </a:extLst>
              </p14:cNvPr>
              <p14:cNvContentPartPr/>
              <p14:nvPr/>
            </p14:nvContentPartPr>
            <p14:xfrm>
              <a:off x="369323" y="4254741"/>
              <a:ext cx="5668200" cy="161640"/>
            </p14:xfrm>
          </p:contentPart>
        </mc:Choice>
        <mc:Fallback xmlns="">
          <p:pic>
            <p:nvPicPr>
              <p:cNvPr id="22" name="Ink 21">
                <a:extLst>
                  <a:ext uri="{FF2B5EF4-FFF2-40B4-BE49-F238E27FC236}">
                    <a16:creationId xmlns:a16="http://schemas.microsoft.com/office/drawing/2014/main" id="{57BE5076-50CA-47F8-9649-F09B4B7B24B8}"/>
                  </a:ext>
                </a:extLst>
              </p:cNvPr>
              <p:cNvPicPr/>
              <p:nvPr/>
            </p:nvPicPr>
            <p:blipFill>
              <a:blip r:embed="rId7"/>
              <a:stretch>
                <a:fillRect/>
              </a:stretch>
            </p:blipFill>
            <p:spPr>
              <a:xfrm>
                <a:off x="315683" y="4146741"/>
                <a:ext cx="5775840" cy="377280"/>
              </a:xfrm>
              <a:prstGeom prst="rect">
                <a:avLst/>
              </a:prstGeom>
            </p:spPr>
          </p:pic>
        </mc:Fallback>
      </mc:AlternateContent>
    </p:spTree>
    <p:extLst>
      <p:ext uri="{BB962C8B-B14F-4D97-AF65-F5344CB8AC3E}">
        <p14:creationId xmlns:p14="http://schemas.microsoft.com/office/powerpoint/2010/main" val="17972941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Flask Server</a:t>
            </a:r>
          </a:p>
        </p:txBody>
      </p:sp>
      <p:sp>
        <p:nvSpPr>
          <p:cNvPr id="8" name="TextBox 7"/>
          <p:cNvSpPr txBox="1"/>
          <p:nvPr/>
        </p:nvSpPr>
        <p:spPr>
          <a:xfrm>
            <a:off x="8866208" y="3379808"/>
            <a:ext cx="184731" cy="369332"/>
          </a:xfrm>
          <a:prstGeom prst="rect">
            <a:avLst/>
          </a:prstGeom>
          <a:noFill/>
        </p:spPr>
        <p:txBody>
          <a:bodyPr wrap="none" rtlCol="0">
            <a:spAutoFit/>
          </a:bodyPr>
          <a:lstStyle/>
          <a:p>
            <a:endParaRPr lang="en-US" dirty="0"/>
          </a:p>
        </p:txBody>
      </p:sp>
      <p:pic>
        <p:nvPicPr>
          <p:cNvPr id="11" name="Content Placeholder 10"/>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1043" y="2162845"/>
            <a:ext cx="8565165" cy="3172589"/>
          </a:xfrm>
        </p:spPr>
      </p:pic>
      <p:sp>
        <p:nvSpPr>
          <p:cNvPr id="13" name="TextBox 12"/>
          <p:cNvSpPr txBox="1"/>
          <p:nvPr/>
        </p:nvSpPr>
        <p:spPr>
          <a:xfrm>
            <a:off x="497762" y="5486796"/>
            <a:ext cx="8368446" cy="1015663"/>
          </a:xfrm>
          <a:prstGeom prst="rect">
            <a:avLst/>
          </a:prstGeom>
          <a:noFill/>
        </p:spPr>
        <p:txBody>
          <a:bodyPr wrap="square" rtlCol="0">
            <a:spAutoFit/>
          </a:bodyPr>
          <a:lstStyle/>
          <a:p>
            <a:pPr marL="285750" indent="-285750">
              <a:buFont typeface="Arial" charset="0"/>
              <a:buChar char="•"/>
            </a:pPr>
            <a:r>
              <a:rPr lang="en-US" sz="2000" dirty="0"/>
              <a:t>Setting the flask server up and linking the endpoints to the corresponding map</a:t>
            </a:r>
          </a:p>
          <a:p>
            <a:pPr marL="285750" indent="-285750">
              <a:buFont typeface="Arial" charset="0"/>
              <a:buChar char="•"/>
            </a:pPr>
            <a:r>
              <a:rPr lang="en-US" sz="2000" dirty="0"/>
              <a:t>Transformed the data into </a:t>
            </a:r>
            <a:r>
              <a:rPr lang="en-US" sz="2000" dirty="0" err="1"/>
              <a:t>dictonary</a:t>
            </a:r>
            <a:r>
              <a:rPr lang="en-US" sz="2000" dirty="0"/>
              <a:t> format that can be jsonified </a:t>
            </a:r>
          </a:p>
        </p:txBody>
      </p:sp>
    </p:spTree>
    <p:extLst>
      <p:ext uri="{BB962C8B-B14F-4D97-AF65-F5344CB8AC3E}">
        <p14:creationId xmlns:p14="http://schemas.microsoft.com/office/powerpoint/2010/main" val="1087715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FBD8D-BD71-42D3-A8B6-DE599D732EE1}"/>
              </a:ext>
            </a:extLst>
          </p:cNvPr>
          <p:cNvSpPr>
            <a:spLocks noGrp="1"/>
          </p:cNvSpPr>
          <p:nvPr>
            <p:ph type="title"/>
          </p:nvPr>
        </p:nvSpPr>
        <p:spPr/>
        <p:txBody>
          <a:bodyPr/>
          <a:lstStyle/>
          <a:p>
            <a:r>
              <a:rPr lang="en-US" dirty="0"/>
              <a:t>HTML/CSS</a:t>
            </a:r>
          </a:p>
        </p:txBody>
      </p:sp>
      <p:pic>
        <p:nvPicPr>
          <p:cNvPr id="6" name="Picture Placeholder 5">
            <a:extLst>
              <a:ext uri="{FF2B5EF4-FFF2-40B4-BE49-F238E27FC236}">
                <a16:creationId xmlns:a16="http://schemas.microsoft.com/office/drawing/2014/main" id="{A167A489-5899-4222-BDAB-95A83F794611}"/>
              </a:ext>
            </a:extLst>
          </p:cNvPr>
          <p:cNvPicPr>
            <a:picLocks noGrp="1" noChangeAspect="1"/>
          </p:cNvPicPr>
          <p:nvPr>
            <p:ph type="pic" idx="1"/>
          </p:nvPr>
        </p:nvPicPr>
        <p:blipFill>
          <a:blip r:embed="rId2"/>
          <a:srcRect/>
          <a:stretch/>
        </p:blipFill>
        <p:spPr>
          <a:xfrm>
            <a:off x="4868331" y="3219784"/>
            <a:ext cx="5425849" cy="1833489"/>
          </a:xfrm>
        </p:spPr>
      </p:pic>
      <p:sp>
        <p:nvSpPr>
          <p:cNvPr id="4" name="Text Placeholder 3">
            <a:extLst>
              <a:ext uri="{FF2B5EF4-FFF2-40B4-BE49-F238E27FC236}">
                <a16:creationId xmlns:a16="http://schemas.microsoft.com/office/drawing/2014/main" id="{5E90CAEC-06FE-4B21-A726-41D5B5B51C4D}"/>
              </a:ext>
            </a:extLst>
          </p:cNvPr>
          <p:cNvSpPr>
            <a:spLocks noGrp="1"/>
          </p:cNvSpPr>
          <p:nvPr>
            <p:ph type="body" sz="half" idx="2"/>
          </p:nvPr>
        </p:nvSpPr>
        <p:spPr/>
        <p:txBody>
          <a:bodyPr>
            <a:normAutofit/>
          </a:bodyPr>
          <a:lstStyle/>
          <a:p>
            <a:r>
              <a:rPr lang="en-US" sz="1800" dirty="0"/>
              <a:t>The website hosts the marker map, heat map, and choropleth map. </a:t>
            </a:r>
          </a:p>
          <a:p>
            <a:r>
              <a:rPr lang="en-US" sz="1800" dirty="0"/>
              <a:t>The main page features:</a:t>
            </a:r>
          </a:p>
          <a:p>
            <a:pPr marL="285750" indent="-285750">
              <a:buFont typeface="Arial" panose="020B0604020202020204" pitchFamily="34" charset="0"/>
              <a:buChar char="•"/>
            </a:pPr>
            <a:r>
              <a:rPr lang="en-US" sz="1800" dirty="0"/>
              <a:t>Animated background photo</a:t>
            </a:r>
          </a:p>
          <a:p>
            <a:pPr marL="285750" indent="-285750">
              <a:buFont typeface="Arial" panose="020B0604020202020204" pitchFamily="34" charset="0"/>
              <a:buChar char="•"/>
            </a:pPr>
            <a:r>
              <a:rPr lang="en-US" sz="1800" dirty="0"/>
              <a:t>Description</a:t>
            </a:r>
          </a:p>
          <a:p>
            <a:pPr marL="285750" indent="-285750">
              <a:buFont typeface="Arial" panose="020B0604020202020204" pitchFamily="34" charset="0"/>
              <a:buChar char="•"/>
            </a:pPr>
            <a:r>
              <a:rPr lang="en-US" sz="1800" dirty="0"/>
              <a:t>Links to the maps</a:t>
            </a:r>
          </a:p>
        </p:txBody>
      </p:sp>
    </p:spTree>
    <p:extLst>
      <p:ext uri="{BB962C8B-B14F-4D97-AF65-F5344CB8AC3E}">
        <p14:creationId xmlns:p14="http://schemas.microsoft.com/office/powerpoint/2010/main" val="2533584161"/>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A913FBCD-4DF7-4ECF-9257-7B99D5499325}">
  <ds:schemaRefs>
    <ds:schemaRef ds:uri="http://schemas.microsoft.com/sharepoint/v3/contenttype/forms"/>
  </ds:schemaRefs>
</ds:datastoreItem>
</file>

<file path=customXml/itemProps2.xml><?xml version="1.0" encoding="utf-8"?>
<ds:datastoreItem xmlns:ds="http://schemas.openxmlformats.org/officeDocument/2006/customXml" ds:itemID="{3E14B9E1-7F97-4662-8FB1-AC5A81D5A1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E0B8658-DE86-42E1-9D01-970FE6B6ABA5}">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Berlin design</Template>
  <TotalTime>1244</TotalTime>
  <Words>719</Words>
  <Application>Microsoft Office PowerPoint</Application>
  <PresentationFormat>Widescreen</PresentationFormat>
  <Paragraphs>117</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Georgia</vt:lpstr>
      <vt:lpstr>Monaco</vt:lpstr>
      <vt:lpstr>Trebuchet MS</vt:lpstr>
      <vt:lpstr>Berlin</vt:lpstr>
      <vt:lpstr>Team: High flyers</vt:lpstr>
      <vt:lpstr>United States Live Wild Fire Analysis</vt:lpstr>
      <vt:lpstr>Project Summary Heroku hosting </vt:lpstr>
      <vt:lpstr>ETL Process</vt:lpstr>
      <vt:lpstr>Data Extraction</vt:lpstr>
      <vt:lpstr>Data Transformation</vt:lpstr>
      <vt:lpstr>Data Loading</vt:lpstr>
      <vt:lpstr>Flask Server</vt:lpstr>
      <vt:lpstr>HTML/CSS</vt:lpstr>
      <vt:lpstr>PIXI.js</vt:lpstr>
      <vt:lpstr>Interactive Maps</vt:lpstr>
      <vt:lpstr>Wildfire Markers Map</vt:lpstr>
      <vt:lpstr>Heat map</vt:lpstr>
      <vt:lpstr>Choropleth Map</vt:lpstr>
      <vt:lpstr>Reverse Geocoding</vt:lpstr>
      <vt:lpstr>Files required columns generated </vt:lpstr>
      <vt:lpstr>Challenges conquered </vt:lpstr>
      <vt:lpstr>If we had more time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russ mcgrath</dc:creator>
  <cp:lastModifiedBy>Sharmila S</cp:lastModifiedBy>
  <cp:revision>37</cp:revision>
  <dcterms:created xsi:type="dcterms:W3CDTF">2020-12-10T00:18:54Z</dcterms:created>
  <dcterms:modified xsi:type="dcterms:W3CDTF">2020-12-10T22:53:37Z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